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6.jpg" ContentType="image/png"/>
  <Override PartName="/ppt/media/image17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63" r:id="rId2"/>
    <p:sldId id="266" r:id="rId3"/>
    <p:sldId id="347" r:id="rId4"/>
    <p:sldId id="268" r:id="rId5"/>
    <p:sldId id="280" r:id="rId6"/>
    <p:sldId id="282" r:id="rId7"/>
    <p:sldId id="348" r:id="rId8"/>
    <p:sldId id="349" r:id="rId9"/>
    <p:sldId id="271" r:id="rId10"/>
    <p:sldId id="283" r:id="rId11"/>
    <p:sldId id="350" r:id="rId12"/>
    <p:sldId id="355" r:id="rId13"/>
    <p:sldId id="360" r:id="rId14"/>
    <p:sldId id="356" r:id="rId15"/>
    <p:sldId id="357" r:id="rId16"/>
    <p:sldId id="361" r:id="rId17"/>
    <p:sldId id="358" r:id="rId18"/>
    <p:sldId id="362" r:id="rId19"/>
    <p:sldId id="364" r:id="rId20"/>
    <p:sldId id="270" r:id="rId21"/>
    <p:sldId id="359" r:id="rId22"/>
    <p:sldId id="351" r:id="rId23"/>
    <p:sldId id="352" r:id="rId24"/>
    <p:sldId id="354" r:id="rId25"/>
    <p:sldId id="353" r:id="rId26"/>
    <p:sldId id="363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ik Roth (mroth3)" initials="MR(" lastIdx="1" clrIdx="0">
    <p:extLst>
      <p:ext uri="{19B8F6BF-5375-455C-9EA6-DF929625EA0E}">
        <p15:presenceInfo xmlns:p15="http://schemas.microsoft.com/office/powerpoint/2012/main" userId="Maik Roth (mroth3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78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28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FC8693-BE0E-4274-BB3C-4AC878A3666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DC364C4-F63A-4623-A662-6910877569B9}">
      <dgm:prSet phldrT="[Text]"/>
      <dgm:spPr/>
      <dgm:t>
        <a:bodyPr/>
        <a:lstStyle/>
        <a:p>
          <a:r>
            <a:rPr lang="de-DE" dirty="0"/>
            <a:t>Zeige gesuchtes Bild</a:t>
          </a:r>
        </a:p>
      </dgm:t>
    </dgm:pt>
    <dgm:pt modelId="{3AFB828F-08AE-4DE4-9E44-EB5101026472}" type="parTrans" cxnId="{225A6BBA-0708-4C90-9A3E-73EFE20F26D9}">
      <dgm:prSet/>
      <dgm:spPr/>
      <dgm:t>
        <a:bodyPr/>
        <a:lstStyle/>
        <a:p>
          <a:endParaRPr lang="de-DE"/>
        </a:p>
      </dgm:t>
    </dgm:pt>
    <dgm:pt modelId="{F0B09DA2-5135-4264-8554-E3971550A12C}" type="sibTrans" cxnId="{225A6BBA-0708-4C90-9A3E-73EFE20F26D9}">
      <dgm:prSet/>
      <dgm:spPr/>
      <dgm:t>
        <a:bodyPr/>
        <a:lstStyle/>
        <a:p>
          <a:endParaRPr lang="de-DE"/>
        </a:p>
      </dgm:t>
    </dgm:pt>
    <dgm:pt modelId="{D91212B8-326D-414E-B2BE-4F3E0F710C07}">
      <dgm:prSet phldrT="[Text]"/>
      <dgm:spPr/>
      <dgm:t>
        <a:bodyPr/>
        <a:lstStyle/>
        <a:p>
          <a:r>
            <a:rPr lang="de-DE" dirty="0"/>
            <a:t>Get gesuchtes Bild mit AVL Baum</a:t>
          </a:r>
        </a:p>
      </dgm:t>
    </dgm:pt>
    <dgm:pt modelId="{525AA2FD-158A-49FB-8E06-E9F8624A932A}" type="parTrans" cxnId="{2B73E45B-7DD6-4281-8657-31E14241AAC2}">
      <dgm:prSet/>
      <dgm:spPr/>
      <dgm:t>
        <a:bodyPr/>
        <a:lstStyle/>
        <a:p>
          <a:endParaRPr lang="de-DE"/>
        </a:p>
      </dgm:t>
    </dgm:pt>
    <dgm:pt modelId="{A94E1A5D-4B28-4D08-AEA0-07FB40ACA284}" type="sibTrans" cxnId="{2B73E45B-7DD6-4281-8657-31E14241AAC2}">
      <dgm:prSet/>
      <dgm:spPr/>
      <dgm:t>
        <a:bodyPr/>
        <a:lstStyle/>
        <a:p>
          <a:endParaRPr lang="de-DE"/>
        </a:p>
      </dgm:t>
    </dgm:pt>
    <dgm:pt modelId="{1F6CFF13-9394-4DCC-9972-C0F428481ADF}">
      <dgm:prSet phldrT="[Text]"/>
      <dgm:spPr/>
      <dgm:t>
        <a:bodyPr/>
        <a:lstStyle/>
        <a:p>
          <a:r>
            <a:rPr lang="de-DE" dirty="0"/>
            <a:t>Get Most </a:t>
          </a:r>
          <a:r>
            <a:rPr lang="de-DE" dirty="0" err="1"/>
            <a:t>Similar</a:t>
          </a:r>
          <a:r>
            <a:rPr lang="de-DE" dirty="0"/>
            <a:t> Bild mit AVL Baum</a:t>
          </a:r>
        </a:p>
      </dgm:t>
    </dgm:pt>
    <dgm:pt modelId="{3CF3BCF3-A054-4BCC-BDBE-90B1B9FC62BB}" type="parTrans" cxnId="{44FEE4A6-89B2-4D42-A46B-A8098FDDF959}">
      <dgm:prSet/>
      <dgm:spPr/>
      <dgm:t>
        <a:bodyPr/>
        <a:lstStyle/>
        <a:p>
          <a:endParaRPr lang="de-DE"/>
        </a:p>
      </dgm:t>
    </dgm:pt>
    <dgm:pt modelId="{85C13BF4-F9B4-44F8-A67E-AF4D75A57E35}" type="sibTrans" cxnId="{44FEE4A6-89B2-4D42-A46B-A8098FDDF959}">
      <dgm:prSet/>
      <dgm:spPr/>
      <dgm:t>
        <a:bodyPr/>
        <a:lstStyle/>
        <a:p>
          <a:endParaRPr lang="de-DE"/>
        </a:p>
      </dgm:t>
    </dgm:pt>
    <dgm:pt modelId="{5591B369-1584-45F9-BE76-0EED03B20379}" type="pres">
      <dgm:prSet presAssocID="{B4FC8693-BE0E-4274-BB3C-4AC878A36663}" presName="Name0" presStyleCnt="0">
        <dgm:presLayoutVars>
          <dgm:dir/>
          <dgm:resizeHandles val="exact"/>
        </dgm:presLayoutVars>
      </dgm:prSet>
      <dgm:spPr/>
    </dgm:pt>
    <dgm:pt modelId="{4ABE0443-9753-4E45-AF15-55C274A0ACBE}" type="pres">
      <dgm:prSet presAssocID="{ADC364C4-F63A-4623-A662-6910877569B9}" presName="node" presStyleLbl="node1" presStyleIdx="0" presStyleCnt="3">
        <dgm:presLayoutVars>
          <dgm:bulletEnabled val="1"/>
        </dgm:presLayoutVars>
      </dgm:prSet>
      <dgm:spPr/>
    </dgm:pt>
    <dgm:pt modelId="{9C04142B-6431-4045-90AD-B56BAC811711}" type="pres">
      <dgm:prSet presAssocID="{F0B09DA2-5135-4264-8554-E3971550A12C}" presName="sibTrans" presStyleLbl="sibTrans2D1" presStyleIdx="0" presStyleCnt="2"/>
      <dgm:spPr/>
    </dgm:pt>
    <dgm:pt modelId="{2348A652-A6A5-4AB8-9BF6-503AB6F80701}" type="pres">
      <dgm:prSet presAssocID="{F0B09DA2-5135-4264-8554-E3971550A12C}" presName="connectorText" presStyleLbl="sibTrans2D1" presStyleIdx="0" presStyleCnt="2"/>
      <dgm:spPr/>
    </dgm:pt>
    <dgm:pt modelId="{FF2269C2-91C0-49DC-8619-77DE79BD862E}" type="pres">
      <dgm:prSet presAssocID="{D91212B8-326D-414E-B2BE-4F3E0F710C07}" presName="node" presStyleLbl="node1" presStyleIdx="1" presStyleCnt="3" custLinFactNeighborY="0">
        <dgm:presLayoutVars>
          <dgm:bulletEnabled val="1"/>
        </dgm:presLayoutVars>
      </dgm:prSet>
      <dgm:spPr/>
    </dgm:pt>
    <dgm:pt modelId="{1477BA9C-5465-4BEA-8D6A-081F3E658BBC}" type="pres">
      <dgm:prSet presAssocID="{A94E1A5D-4B28-4D08-AEA0-07FB40ACA284}" presName="sibTrans" presStyleLbl="sibTrans2D1" presStyleIdx="1" presStyleCnt="2"/>
      <dgm:spPr/>
    </dgm:pt>
    <dgm:pt modelId="{A285A3C9-5085-4871-BF1B-51B4205892B7}" type="pres">
      <dgm:prSet presAssocID="{A94E1A5D-4B28-4D08-AEA0-07FB40ACA284}" presName="connectorText" presStyleLbl="sibTrans2D1" presStyleIdx="1" presStyleCnt="2"/>
      <dgm:spPr/>
    </dgm:pt>
    <dgm:pt modelId="{0040B44A-69A1-4286-9AC7-D01D81F2B9F4}" type="pres">
      <dgm:prSet presAssocID="{1F6CFF13-9394-4DCC-9972-C0F428481ADF}" presName="node" presStyleLbl="node1" presStyleIdx="2" presStyleCnt="3">
        <dgm:presLayoutVars>
          <dgm:bulletEnabled val="1"/>
        </dgm:presLayoutVars>
      </dgm:prSet>
      <dgm:spPr/>
    </dgm:pt>
  </dgm:ptLst>
  <dgm:cxnLst>
    <dgm:cxn modelId="{D1576B0F-922C-45AE-A46D-7BE52FAB2DD4}" type="presOf" srcId="{A94E1A5D-4B28-4D08-AEA0-07FB40ACA284}" destId="{1477BA9C-5465-4BEA-8D6A-081F3E658BBC}" srcOrd="0" destOrd="0" presId="urn:microsoft.com/office/officeart/2005/8/layout/process1"/>
    <dgm:cxn modelId="{22973012-601A-412F-BDA5-F71DF07FF538}" type="presOf" srcId="{A94E1A5D-4B28-4D08-AEA0-07FB40ACA284}" destId="{A285A3C9-5085-4871-BF1B-51B4205892B7}" srcOrd="1" destOrd="0" presId="urn:microsoft.com/office/officeart/2005/8/layout/process1"/>
    <dgm:cxn modelId="{B6401440-A684-460C-8FA1-B18988A900CC}" type="presOf" srcId="{F0B09DA2-5135-4264-8554-E3971550A12C}" destId="{9C04142B-6431-4045-90AD-B56BAC811711}" srcOrd="0" destOrd="0" presId="urn:microsoft.com/office/officeart/2005/8/layout/process1"/>
    <dgm:cxn modelId="{2B73E45B-7DD6-4281-8657-31E14241AAC2}" srcId="{B4FC8693-BE0E-4274-BB3C-4AC878A36663}" destId="{D91212B8-326D-414E-B2BE-4F3E0F710C07}" srcOrd="1" destOrd="0" parTransId="{525AA2FD-158A-49FB-8E06-E9F8624A932A}" sibTransId="{A94E1A5D-4B28-4D08-AEA0-07FB40ACA284}"/>
    <dgm:cxn modelId="{A0EF3D42-3F81-42C0-BDD3-4A19AFFE06C7}" type="presOf" srcId="{1F6CFF13-9394-4DCC-9972-C0F428481ADF}" destId="{0040B44A-69A1-4286-9AC7-D01D81F2B9F4}" srcOrd="0" destOrd="0" presId="urn:microsoft.com/office/officeart/2005/8/layout/process1"/>
    <dgm:cxn modelId="{6235B757-8C9C-4A78-AC89-45FC7EB9D615}" type="presOf" srcId="{B4FC8693-BE0E-4274-BB3C-4AC878A36663}" destId="{5591B369-1584-45F9-BE76-0EED03B20379}" srcOrd="0" destOrd="0" presId="urn:microsoft.com/office/officeart/2005/8/layout/process1"/>
    <dgm:cxn modelId="{43AD1B88-B624-4AD5-BE0A-401339D476AE}" type="presOf" srcId="{D91212B8-326D-414E-B2BE-4F3E0F710C07}" destId="{FF2269C2-91C0-49DC-8619-77DE79BD862E}" srcOrd="0" destOrd="0" presId="urn:microsoft.com/office/officeart/2005/8/layout/process1"/>
    <dgm:cxn modelId="{5F1C1D8B-9A9B-45D1-9E21-1C0B5DEE74E8}" type="presOf" srcId="{ADC364C4-F63A-4623-A662-6910877569B9}" destId="{4ABE0443-9753-4E45-AF15-55C274A0ACBE}" srcOrd="0" destOrd="0" presId="urn:microsoft.com/office/officeart/2005/8/layout/process1"/>
    <dgm:cxn modelId="{44FEE4A6-89B2-4D42-A46B-A8098FDDF959}" srcId="{B4FC8693-BE0E-4274-BB3C-4AC878A36663}" destId="{1F6CFF13-9394-4DCC-9972-C0F428481ADF}" srcOrd="2" destOrd="0" parTransId="{3CF3BCF3-A054-4BCC-BDBE-90B1B9FC62BB}" sibTransId="{85C13BF4-F9B4-44F8-A67E-AF4D75A57E35}"/>
    <dgm:cxn modelId="{CE81CDB5-8FCA-4E74-BF25-1532B2A0A3EF}" type="presOf" srcId="{F0B09DA2-5135-4264-8554-E3971550A12C}" destId="{2348A652-A6A5-4AB8-9BF6-503AB6F80701}" srcOrd="1" destOrd="0" presId="urn:microsoft.com/office/officeart/2005/8/layout/process1"/>
    <dgm:cxn modelId="{225A6BBA-0708-4C90-9A3E-73EFE20F26D9}" srcId="{B4FC8693-BE0E-4274-BB3C-4AC878A36663}" destId="{ADC364C4-F63A-4623-A662-6910877569B9}" srcOrd="0" destOrd="0" parTransId="{3AFB828F-08AE-4DE4-9E44-EB5101026472}" sibTransId="{F0B09DA2-5135-4264-8554-E3971550A12C}"/>
    <dgm:cxn modelId="{318344C0-CF84-44BF-92C4-DA6D750C470D}" type="presParOf" srcId="{5591B369-1584-45F9-BE76-0EED03B20379}" destId="{4ABE0443-9753-4E45-AF15-55C274A0ACBE}" srcOrd="0" destOrd="0" presId="urn:microsoft.com/office/officeart/2005/8/layout/process1"/>
    <dgm:cxn modelId="{117C0905-9B4A-46AF-BB0F-E35382804BDD}" type="presParOf" srcId="{5591B369-1584-45F9-BE76-0EED03B20379}" destId="{9C04142B-6431-4045-90AD-B56BAC811711}" srcOrd="1" destOrd="0" presId="urn:microsoft.com/office/officeart/2005/8/layout/process1"/>
    <dgm:cxn modelId="{EE5D1AA0-2BE3-433E-B10D-94475AD23067}" type="presParOf" srcId="{9C04142B-6431-4045-90AD-B56BAC811711}" destId="{2348A652-A6A5-4AB8-9BF6-503AB6F80701}" srcOrd="0" destOrd="0" presId="urn:microsoft.com/office/officeart/2005/8/layout/process1"/>
    <dgm:cxn modelId="{1EA68CC3-C35B-4D3C-9377-953190F9FD97}" type="presParOf" srcId="{5591B369-1584-45F9-BE76-0EED03B20379}" destId="{FF2269C2-91C0-49DC-8619-77DE79BD862E}" srcOrd="2" destOrd="0" presId="urn:microsoft.com/office/officeart/2005/8/layout/process1"/>
    <dgm:cxn modelId="{452D574E-D616-48FE-AF11-C0DF9534E4DB}" type="presParOf" srcId="{5591B369-1584-45F9-BE76-0EED03B20379}" destId="{1477BA9C-5465-4BEA-8D6A-081F3E658BBC}" srcOrd="3" destOrd="0" presId="urn:microsoft.com/office/officeart/2005/8/layout/process1"/>
    <dgm:cxn modelId="{49D507E1-13B8-4B8A-99C9-CD65EFF06B12}" type="presParOf" srcId="{1477BA9C-5465-4BEA-8D6A-081F3E658BBC}" destId="{A285A3C9-5085-4871-BF1B-51B4205892B7}" srcOrd="0" destOrd="0" presId="urn:microsoft.com/office/officeart/2005/8/layout/process1"/>
    <dgm:cxn modelId="{1B627800-1092-44C4-91C8-3B9220367C40}" type="presParOf" srcId="{5591B369-1584-45F9-BE76-0EED03B20379}" destId="{0040B44A-69A1-4286-9AC7-D01D81F2B9F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FC8693-BE0E-4274-BB3C-4AC878A3666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DC364C4-F63A-4623-A662-6910877569B9}">
      <dgm:prSet phldrT="[Text]"/>
      <dgm:spPr/>
      <dgm:t>
        <a:bodyPr/>
        <a:lstStyle/>
        <a:p>
          <a:r>
            <a:rPr lang="de-DE" dirty="0"/>
            <a:t>Zeige gesuchtes Bild</a:t>
          </a:r>
        </a:p>
      </dgm:t>
    </dgm:pt>
    <dgm:pt modelId="{3AFB828F-08AE-4DE4-9E44-EB5101026472}" type="parTrans" cxnId="{225A6BBA-0708-4C90-9A3E-73EFE20F26D9}">
      <dgm:prSet/>
      <dgm:spPr/>
      <dgm:t>
        <a:bodyPr/>
        <a:lstStyle/>
        <a:p>
          <a:endParaRPr lang="de-DE"/>
        </a:p>
      </dgm:t>
    </dgm:pt>
    <dgm:pt modelId="{F0B09DA2-5135-4264-8554-E3971550A12C}" type="sibTrans" cxnId="{225A6BBA-0708-4C90-9A3E-73EFE20F26D9}">
      <dgm:prSet/>
      <dgm:spPr/>
      <dgm:t>
        <a:bodyPr/>
        <a:lstStyle/>
        <a:p>
          <a:endParaRPr lang="de-DE"/>
        </a:p>
      </dgm:t>
    </dgm:pt>
    <dgm:pt modelId="{D91212B8-326D-414E-B2BE-4F3E0F710C07}">
      <dgm:prSet phldrT="[Text]"/>
      <dgm:spPr/>
      <dgm:t>
        <a:bodyPr/>
        <a:lstStyle/>
        <a:p>
          <a:r>
            <a:rPr lang="de-DE" dirty="0"/>
            <a:t>Get gesuchtes Bild mit </a:t>
          </a:r>
          <a:r>
            <a:rPr lang="de-DE" dirty="0" err="1"/>
            <a:t>DHash</a:t>
          </a:r>
          <a:endParaRPr lang="de-DE" dirty="0"/>
        </a:p>
      </dgm:t>
    </dgm:pt>
    <dgm:pt modelId="{525AA2FD-158A-49FB-8E06-E9F8624A932A}" type="parTrans" cxnId="{2B73E45B-7DD6-4281-8657-31E14241AAC2}">
      <dgm:prSet/>
      <dgm:spPr/>
      <dgm:t>
        <a:bodyPr/>
        <a:lstStyle/>
        <a:p>
          <a:endParaRPr lang="de-DE"/>
        </a:p>
      </dgm:t>
    </dgm:pt>
    <dgm:pt modelId="{A94E1A5D-4B28-4D08-AEA0-07FB40ACA284}" type="sibTrans" cxnId="{2B73E45B-7DD6-4281-8657-31E14241AAC2}">
      <dgm:prSet/>
      <dgm:spPr/>
      <dgm:t>
        <a:bodyPr/>
        <a:lstStyle/>
        <a:p>
          <a:endParaRPr lang="de-DE"/>
        </a:p>
      </dgm:t>
    </dgm:pt>
    <dgm:pt modelId="{5591B369-1584-45F9-BE76-0EED03B20379}" type="pres">
      <dgm:prSet presAssocID="{B4FC8693-BE0E-4274-BB3C-4AC878A36663}" presName="Name0" presStyleCnt="0">
        <dgm:presLayoutVars>
          <dgm:dir/>
          <dgm:resizeHandles val="exact"/>
        </dgm:presLayoutVars>
      </dgm:prSet>
      <dgm:spPr/>
    </dgm:pt>
    <dgm:pt modelId="{4ABE0443-9753-4E45-AF15-55C274A0ACBE}" type="pres">
      <dgm:prSet presAssocID="{ADC364C4-F63A-4623-A662-6910877569B9}" presName="node" presStyleLbl="node1" presStyleIdx="0" presStyleCnt="2">
        <dgm:presLayoutVars>
          <dgm:bulletEnabled val="1"/>
        </dgm:presLayoutVars>
      </dgm:prSet>
      <dgm:spPr/>
    </dgm:pt>
    <dgm:pt modelId="{9C04142B-6431-4045-90AD-B56BAC811711}" type="pres">
      <dgm:prSet presAssocID="{F0B09DA2-5135-4264-8554-E3971550A12C}" presName="sibTrans" presStyleLbl="sibTrans2D1" presStyleIdx="0" presStyleCnt="1"/>
      <dgm:spPr/>
    </dgm:pt>
    <dgm:pt modelId="{2348A652-A6A5-4AB8-9BF6-503AB6F80701}" type="pres">
      <dgm:prSet presAssocID="{F0B09DA2-5135-4264-8554-E3971550A12C}" presName="connectorText" presStyleLbl="sibTrans2D1" presStyleIdx="0" presStyleCnt="1"/>
      <dgm:spPr/>
    </dgm:pt>
    <dgm:pt modelId="{FF2269C2-91C0-49DC-8619-77DE79BD862E}" type="pres">
      <dgm:prSet presAssocID="{D91212B8-326D-414E-B2BE-4F3E0F710C07}" presName="node" presStyleLbl="node1" presStyleIdx="1" presStyleCnt="2">
        <dgm:presLayoutVars>
          <dgm:bulletEnabled val="1"/>
        </dgm:presLayoutVars>
      </dgm:prSet>
      <dgm:spPr/>
    </dgm:pt>
  </dgm:ptLst>
  <dgm:cxnLst>
    <dgm:cxn modelId="{B6401440-A684-460C-8FA1-B18988A900CC}" type="presOf" srcId="{F0B09DA2-5135-4264-8554-E3971550A12C}" destId="{9C04142B-6431-4045-90AD-B56BAC811711}" srcOrd="0" destOrd="0" presId="urn:microsoft.com/office/officeart/2005/8/layout/process1"/>
    <dgm:cxn modelId="{2B73E45B-7DD6-4281-8657-31E14241AAC2}" srcId="{B4FC8693-BE0E-4274-BB3C-4AC878A36663}" destId="{D91212B8-326D-414E-B2BE-4F3E0F710C07}" srcOrd="1" destOrd="0" parTransId="{525AA2FD-158A-49FB-8E06-E9F8624A932A}" sibTransId="{A94E1A5D-4B28-4D08-AEA0-07FB40ACA284}"/>
    <dgm:cxn modelId="{6235B757-8C9C-4A78-AC89-45FC7EB9D615}" type="presOf" srcId="{B4FC8693-BE0E-4274-BB3C-4AC878A36663}" destId="{5591B369-1584-45F9-BE76-0EED03B20379}" srcOrd="0" destOrd="0" presId="urn:microsoft.com/office/officeart/2005/8/layout/process1"/>
    <dgm:cxn modelId="{43AD1B88-B624-4AD5-BE0A-401339D476AE}" type="presOf" srcId="{D91212B8-326D-414E-B2BE-4F3E0F710C07}" destId="{FF2269C2-91C0-49DC-8619-77DE79BD862E}" srcOrd="0" destOrd="0" presId="urn:microsoft.com/office/officeart/2005/8/layout/process1"/>
    <dgm:cxn modelId="{5F1C1D8B-9A9B-45D1-9E21-1C0B5DEE74E8}" type="presOf" srcId="{ADC364C4-F63A-4623-A662-6910877569B9}" destId="{4ABE0443-9753-4E45-AF15-55C274A0ACBE}" srcOrd="0" destOrd="0" presId="urn:microsoft.com/office/officeart/2005/8/layout/process1"/>
    <dgm:cxn modelId="{CE81CDB5-8FCA-4E74-BF25-1532B2A0A3EF}" type="presOf" srcId="{F0B09DA2-5135-4264-8554-E3971550A12C}" destId="{2348A652-A6A5-4AB8-9BF6-503AB6F80701}" srcOrd="1" destOrd="0" presId="urn:microsoft.com/office/officeart/2005/8/layout/process1"/>
    <dgm:cxn modelId="{225A6BBA-0708-4C90-9A3E-73EFE20F26D9}" srcId="{B4FC8693-BE0E-4274-BB3C-4AC878A36663}" destId="{ADC364C4-F63A-4623-A662-6910877569B9}" srcOrd="0" destOrd="0" parTransId="{3AFB828F-08AE-4DE4-9E44-EB5101026472}" sibTransId="{F0B09DA2-5135-4264-8554-E3971550A12C}"/>
    <dgm:cxn modelId="{318344C0-CF84-44BF-92C4-DA6D750C470D}" type="presParOf" srcId="{5591B369-1584-45F9-BE76-0EED03B20379}" destId="{4ABE0443-9753-4E45-AF15-55C274A0ACBE}" srcOrd="0" destOrd="0" presId="urn:microsoft.com/office/officeart/2005/8/layout/process1"/>
    <dgm:cxn modelId="{117C0905-9B4A-46AF-BB0F-E35382804BDD}" type="presParOf" srcId="{5591B369-1584-45F9-BE76-0EED03B20379}" destId="{9C04142B-6431-4045-90AD-B56BAC811711}" srcOrd="1" destOrd="0" presId="urn:microsoft.com/office/officeart/2005/8/layout/process1"/>
    <dgm:cxn modelId="{EE5D1AA0-2BE3-433E-B10D-94475AD23067}" type="presParOf" srcId="{9C04142B-6431-4045-90AD-B56BAC811711}" destId="{2348A652-A6A5-4AB8-9BF6-503AB6F80701}" srcOrd="0" destOrd="0" presId="urn:microsoft.com/office/officeart/2005/8/layout/process1"/>
    <dgm:cxn modelId="{1EA68CC3-C35B-4D3C-9377-953190F9FD97}" type="presParOf" srcId="{5591B369-1584-45F9-BE76-0EED03B20379}" destId="{FF2269C2-91C0-49DC-8619-77DE79BD862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E0443-9753-4E45-AF15-55C274A0ACBE}">
      <dsp:nvSpPr>
        <dsp:cNvPr id="0" name=""/>
        <dsp:cNvSpPr/>
      </dsp:nvSpPr>
      <dsp:spPr>
        <a:xfrm>
          <a:off x="5342" y="998771"/>
          <a:ext cx="1596748" cy="958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Zeige gesuchtes Bild</a:t>
          </a:r>
        </a:p>
      </dsp:txBody>
      <dsp:txXfrm>
        <a:off x="33402" y="1026831"/>
        <a:ext cx="1540628" cy="901929"/>
      </dsp:txXfrm>
    </dsp:sp>
    <dsp:sp modelId="{9C04142B-6431-4045-90AD-B56BAC811711}">
      <dsp:nvSpPr>
        <dsp:cNvPr id="0" name=""/>
        <dsp:cNvSpPr/>
      </dsp:nvSpPr>
      <dsp:spPr>
        <a:xfrm>
          <a:off x="1761765" y="1279799"/>
          <a:ext cx="338510" cy="395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>
        <a:off x="1761765" y="1358998"/>
        <a:ext cx="236957" cy="237595"/>
      </dsp:txXfrm>
    </dsp:sp>
    <dsp:sp modelId="{FF2269C2-91C0-49DC-8619-77DE79BD862E}">
      <dsp:nvSpPr>
        <dsp:cNvPr id="0" name=""/>
        <dsp:cNvSpPr/>
      </dsp:nvSpPr>
      <dsp:spPr>
        <a:xfrm>
          <a:off x="2240790" y="998771"/>
          <a:ext cx="1596748" cy="958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Get gesuchtes Bild mit AVL Baum</a:t>
          </a:r>
        </a:p>
      </dsp:txBody>
      <dsp:txXfrm>
        <a:off x="2268850" y="1026831"/>
        <a:ext cx="1540628" cy="901929"/>
      </dsp:txXfrm>
    </dsp:sp>
    <dsp:sp modelId="{1477BA9C-5465-4BEA-8D6A-081F3E658BBC}">
      <dsp:nvSpPr>
        <dsp:cNvPr id="0" name=""/>
        <dsp:cNvSpPr/>
      </dsp:nvSpPr>
      <dsp:spPr>
        <a:xfrm>
          <a:off x="3997213" y="1279799"/>
          <a:ext cx="338510" cy="395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>
        <a:off x="3997213" y="1358998"/>
        <a:ext cx="236957" cy="237595"/>
      </dsp:txXfrm>
    </dsp:sp>
    <dsp:sp modelId="{0040B44A-69A1-4286-9AC7-D01D81F2B9F4}">
      <dsp:nvSpPr>
        <dsp:cNvPr id="0" name=""/>
        <dsp:cNvSpPr/>
      </dsp:nvSpPr>
      <dsp:spPr>
        <a:xfrm>
          <a:off x="4476238" y="998771"/>
          <a:ext cx="1596748" cy="958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Get Most </a:t>
          </a:r>
          <a:r>
            <a:rPr lang="de-DE" sz="1800" kern="1200" dirty="0" err="1"/>
            <a:t>Similar</a:t>
          </a:r>
          <a:r>
            <a:rPr lang="de-DE" sz="1800" kern="1200" dirty="0"/>
            <a:t> Bild mit AVL Baum</a:t>
          </a:r>
        </a:p>
      </dsp:txBody>
      <dsp:txXfrm>
        <a:off x="4504298" y="1026831"/>
        <a:ext cx="1540628" cy="9019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E0443-9753-4E45-AF15-55C274A0ACBE}">
      <dsp:nvSpPr>
        <dsp:cNvPr id="0" name=""/>
        <dsp:cNvSpPr/>
      </dsp:nvSpPr>
      <dsp:spPr>
        <a:xfrm>
          <a:off x="825" y="538409"/>
          <a:ext cx="1761302" cy="10567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Zeige gesuchtes Bild</a:t>
          </a:r>
        </a:p>
      </dsp:txBody>
      <dsp:txXfrm>
        <a:off x="31777" y="569361"/>
        <a:ext cx="1699398" cy="994877"/>
      </dsp:txXfrm>
    </dsp:sp>
    <dsp:sp modelId="{9C04142B-6431-4045-90AD-B56BAC811711}">
      <dsp:nvSpPr>
        <dsp:cNvPr id="0" name=""/>
        <dsp:cNvSpPr/>
      </dsp:nvSpPr>
      <dsp:spPr>
        <a:xfrm>
          <a:off x="1938259" y="848398"/>
          <a:ext cx="373396" cy="436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/>
        </a:p>
      </dsp:txBody>
      <dsp:txXfrm>
        <a:off x="1938259" y="935759"/>
        <a:ext cx="261377" cy="262081"/>
      </dsp:txXfrm>
    </dsp:sp>
    <dsp:sp modelId="{FF2269C2-91C0-49DC-8619-77DE79BD862E}">
      <dsp:nvSpPr>
        <dsp:cNvPr id="0" name=""/>
        <dsp:cNvSpPr/>
      </dsp:nvSpPr>
      <dsp:spPr>
        <a:xfrm>
          <a:off x="2466650" y="538409"/>
          <a:ext cx="1761302" cy="10567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Get gesuchtes Bild mit </a:t>
          </a:r>
          <a:r>
            <a:rPr lang="de-DE" sz="2000" kern="1200" dirty="0" err="1"/>
            <a:t>DHash</a:t>
          </a:r>
          <a:endParaRPr lang="de-DE" sz="2000" kern="1200" dirty="0"/>
        </a:p>
      </dsp:txBody>
      <dsp:txXfrm>
        <a:off x="2497602" y="569361"/>
        <a:ext cx="1699398" cy="994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1624D-B59A-4A66-8C14-168E0681152D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7338F-CA7E-498D-9D65-6897E9D5DF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00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>
                <a:solidFill>
                  <a:srgbClr val="1F1F1F"/>
                </a:solidFill>
                <a:effectLst/>
                <a:latin typeface="Open Sans" panose="020B0606030504020204" pitchFamily="34" charset="0"/>
              </a:rPr>
              <a:t>Nach Bild gruppiert und gezählt, zu wie viele Bilder ein anderer Hash als das Originalbild berechnet wurde.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7338F-CA7E-498D-9D65-6897E9D5DF8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1029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D344F-C9C7-4BD5-899E-D5917C59E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7D9A6B-F817-4740-AF01-5F2464848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FE01D-0BB1-49A2-8AC4-82938B933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0CCE-A6CC-497D-88AD-C2BFD862DD2C}" type="datetime1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28C620-F786-4E4D-B19A-AC944B4C1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946BB8-3EBF-4734-9603-AE53EA2B2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811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E2218-70F0-4B39-909F-93646856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15633D-2B97-4F81-8003-0F20E81C7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C02E9F-43AB-4F7C-AE57-7473E9D8A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C0EE5-4E2C-4CF0-94E3-55C8F489F083}" type="datetime1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696214-9AE8-4F7A-A489-6949E03A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8C5369-FDD4-42B2-896A-E44C9B32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8165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D7B4283-DCBE-49C2-8FBC-540F79BAA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9C23115-9A22-49FA-9F38-FCD73C413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115641-623A-4282-AF18-E76A3FDD9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0573-A2C8-41B0-8EBE-682B2E251EF3}" type="datetime1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3FA950-99D3-4E04-8229-8A14DCEC3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97ABEF-19B4-4B00-AC79-CFA6F7222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68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3B032-97D2-4A5F-BECB-2B4CD230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FAD6CF-0808-4802-AE78-119772CF0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454062-CEC9-4379-9A5C-4DCAE0114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414E-E005-480C-B872-35B889EBCD81}" type="datetime1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03EF4B-690E-4368-993F-329CF2402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481223-B4ED-4E37-B7C5-D05E80E98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886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4D664-90BA-4D9F-AD63-62FF73D4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064B60-5963-4961-A2F9-3F40CB58F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026DD6-CE5A-4405-85AB-4A285E9F9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ACEB-118B-4AFC-9FD2-F1519B46BFDD}" type="datetime1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7C2C42-9E84-4ED5-826C-1FC1F990F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13519F-43B4-4544-950B-02C41909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772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7FBABF-A612-4408-A5E2-DF9A88758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D3DBF3-24E5-47A2-A69E-5B34C0C1D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C8E30D-F7C0-4B64-8E49-0A24B776F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8FF0A2-5B5E-4322-86AF-F22553FB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756F4-AAC8-4D7A-9A6B-A89D609DC1F3}" type="datetime1">
              <a:rPr lang="de-DE" smtClean="0"/>
              <a:t>02.12.2022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4AE713-9AF3-4EAD-81FF-AF129B79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E29CF3-8977-40D8-AA77-64D4EF3C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562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CDDD7-2B95-4361-B74B-3CC66BD59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D000F5-8914-41D0-8F82-C53152088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1B970B-03B4-4634-9651-018684999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8B9E0D-8FFA-49F1-94AA-C2423C745C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B9E8868-FFF6-4FE1-9A32-26ABC6FB77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2408B4-4858-44E2-B73A-8DCCF1A98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DD00-24AF-4AA8-935D-11AC0924081E}" type="datetime1">
              <a:rPr lang="de-DE" smtClean="0"/>
              <a:t>02.12.2022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AC2F33B-5F93-44EB-B336-DC6FC9C2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73AE6F3-39F1-49FB-B825-882BBEDAD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50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0B8301-C97B-4379-B4B0-99A0F989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7750F1-B429-4031-8443-45F3572F3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0024-D118-40BE-A054-96B293995719}" type="datetime1">
              <a:rPr lang="de-DE" smtClean="0"/>
              <a:t>02.12.2022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554AA8-5749-4588-874D-1357C1FF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989C24-C620-4D9D-B660-99EBD045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648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4981049-FE4E-4D66-8D28-1C4CBF9E3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B5BDD-A6D7-4298-BBC1-E26548DE9468}" type="datetime1">
              <a:rPr lang="de-DE" smtClean="0"/>
              <a:t>02.12.2022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749B1A3-3D15-415E-A333-A693944A6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4BFF08-A150-4B12-9E19-C7B6B24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6715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B01655-7EA8-49E7-BEF4-506ABAB16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2653CE-92E2-4EDE-B9C3-662BFB184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81FF94-CF18-42D2-AB1B-8DB37D6F4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F7698F-67B7-477E-A361-3FE951837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1C98-4520-478E-BDA8-686B4364A0CE}" type="datetime1">
              <a:rPr lang="de-DE" smtClean="0"/>
              <a:t>02.12.2022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217A8D-CD95-4BDD-BE70-840C8433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D37DC9B-92FC-407C-892C-CF5848342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51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FA55D-45CA-41DA-881E-A6E135EA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59E5FE6-B556-441B-9508-414F533A3F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EEC659-6ADC-4F7D-B4B4-53A0075AC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C7B1D8E-4DE5-4CFA-9042-DCC4DEC48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92C8-ACD1-4022-9C02-A026EAB22C40}" type="datetime1">
              <a:rPr lang="de-DE" smtClean="0"/>
              <a:t>02.12.2022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A0126A-E198-4872-ACA6-EF0E614BF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00FC661-4F62-4E90-B910-6262392A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14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DDD4C06-F71D-46A7-A91C-95E418BAC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ACCC90-3A1E-4EF7-8A25-011DE6E1C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66D23B-211A-46D3-85BF-E572FF1CD4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9DEAB-A863-430F-8962-047DF4083C8E}" type="datetime1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215C33-36C5-4CE1-9208-5E490F3A6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B05A5F-3487-4BEA-9822-F29B250BF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93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27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29.sv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28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2.jp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8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1.svg"/><Relationship Id="rId5" Type="http://schemas.openxmlformats.org/officeDocument/2006/relationships/image" Target="../media/image33.svg"/><Relationship Id="rId10" Type="http://schemas.openxmlformats.org/officeDocument/2006/relationships/image" Target="../media/image40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8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11" Type="http://schemas.openxmlformats.org/officeDocument/2006/relationships/image" Target="../media/image40.png"/><Relationship Id="rId5" Type="http://schemas.openxmlformats.org/officeDocument/2006/relationships/image" Target="../media/image32.png"/><Relationship Id="rId15" Type="http://schemas.openxmlformats.org/officeDocument/2006/relationships/image" Target="../media/image43.png"/><Relationship Id="rId10" Type="http://schemas.openxmlformats.org/officeDocument/2006/relationships/image" Target="../media/image37.pn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2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3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2" Type="http://schemas.openxmlformats.org/officeDocument/2006/relationships/image" Target="../media/image1.png"/><Relationship Id="rId16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5" Type="http://schemas.openxmlformats.org/officeDocument/2006/relationships/image" Target="../media/image1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Relationship Id="rId1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3E9B3B9-FB97-4A60-9ED4-54E46A0CE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684" y="252687"/>
            <a:ext cx="5677264" cy="921864"/>
          </a:xfrm>
        </p:spPr>
        <p:txBody>
          <a:bodyPr>
            <a:normAutofit fontScale="90000"/>
          </a:bodyPr>
          <a:lstStyle/>
          <a:p>
            <a:r>
              <a:rPr lang="de-DE" sz="60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Bildersuchmaschine</a:t>
            </a:r>
            <a:endParaRPr lang="de-DE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F722ADF2-B423-4F09-BEF6-5FF389E1E0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5" y="1054869"/>
            <a:ext cx="3634419" cy="492290"/>
          </a:xfrm>
        </p:spPr>
        <p:txBody>
          <a:bodyPr/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Algorithmik Praktikum 1</a:t>
            </a:r>
            <a:endParaRPr lang="de-DE" sz="32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298" y="200499"/>
            <a:ext cx="1562482" cy="921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7EB58F3-4CF1-4C16-8811-77D560F92735}"/>
              </a:ext>
            </a:extLst>
          </p:cNvPr>
          <p:cNvSpPr txBox="1"/>
          <p:nvPr/>
        </p:nvSpPr>
        <p:spPr>
          <a:xfrm>
            <a:off x="9680481" y="6072726"/>
            <a:ext cx="2001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Prof. Dr. Daniel </a:t>
            </a:r>
            <a:r>
              <a:rPr lang="de-DE" sz="16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Gaida</a:t>
            </a:r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Sven </a:t>
            </a:r>
            <a:r>
              <a:rPr lang="de-DE" sz="16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Kullack</a:t>
            </a:r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8E36790-0C25-41FB-B097-964F937E133A}"/>
              </a:ext>
            </a:extLst>
          </p:cNvPr>
          <p:cNvSpPr txBox="1"/>
          <p:nvPr/>
        </p:nvSpPr>
        <p:spPr>
          <a:xfrm>
            <a:off x="190684" y="4895190"/>
            <a:ext cx="28648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Team 15:</a:t>
            </a:r>
          </a:p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Denitsa Ilieva 	11147389</a:t>
            </a:r>
          </a:p>
          <a:p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Kai Kawamura 	11149431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3192D09-09B9-88F9-6FA8-A354662D9E4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32" y="2374376"/>
            <a:ext cx="1320649" cy="113083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80BCAD9-933D-1CD2-539B-B92A95133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882" y="1863932"/>
            <a:ext cx="3226131" cy="328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80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1. Mathematische Grundlagen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get()-Methode 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(1)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982" y="841738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33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2. Implementation der Methoden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74B27EEA-7E0E-24E9-8CE0-E9D7669A070E}"/>
              </a:ext>
            </a:extLst>
          </p:cNvPr>
          <p:cNvSpPr/>
          <p:nvPr/>
        </p:nvSpPr>
        <p:spPr>
          <a:xfrm>
            <a:off x="8687144" y="1732420"/>
            <a:ext cx="511908" cy="56850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C496A24-708B-86E7-6A52-1EAB6EC26BB0}"/>
              </a:ext>
            </a:extLst>
          </p:cNvPr>
          <p:cNvSpPr txBox="1"/>
          <p:nvPr/>
        </p:nvSpPr>
        <p:spPr>
          <a:xfrm>
            <a:off x="9253313" y="1847962"/>
            <a:ext cx="904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</a:t>
            </a:r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500241B-A607-E01B-C9AC-0F7B5B222900}"/>
              </a:ext>
            </a:extLst>
          </p:cNvPr>
          <p:cNvSpPr txBox="1"/>
          <p:nvPr/>
        </p:nvSpPr>
        <p:spPr>
          <a:xfrm>
            <a:off x="3460698" y="3300676"/>
            <a:ext cx="340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f(n) = 9  </a:t>
            </a:r>
            <a:r>
              <a:rPr lang="de-DE" dirty="0">
                <a:sym typeface="Symbol" panose="05050102010706020507" pitchFamily="18" charset="2"/>
              </a:rPr>
              <a:t>  (1)</a:t>
            </a:r>
            <a:r>
              <a:rPr lang="de-DE" dirty="0"/>
              <a:t> </a:t>
            </a:r>
          </a:p>
        </p:txBody>
      </p:sp>
      <p:pic>
        <p:nvPicPr>
          <p:cNvPr id="5" name="Grafik 4" descr="Abzeichen Tick1 mit einfarbiger Füllung">
            <a:extLst>
              <a:ext uri="{FF2B5EF4-FFF2-40B4-BE49-F238E27FC236}">
                <a16:creationId xmlns:a16="http://schemas.microsoft.com/office/drawing/2014/main" id="{CAC10AF3-DA27-9463-4D88-03F03B578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7346" y="1401189"/>
            <a:ext cx="146719" cy="146719"/>
          </a:xfrm>
          <a:prstGeom prst="rect">
            <a:avLst/>
          </a:prstGeom>
        </p:spPr>
      </p:pic>
      <p:pic>
        <p:nvPicPr>
          <p:cNvPr id="7" name="Grafik 6" descr="Abzeichen Tick1 mit einfarbiger Füllung">
            <a:extLst>
              <a:ext uri="{FF2B5EF4-FFF2-40B4-BE49-F238E27FC236}">
                <a16:creationId xmlns:a16="http://schemas.microsoft.com/office/drawing/2014/main" id="{E620BECD-68E2-5BB6-7692-BF0E434FB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6105" y="1389474"/>
            <a:ext cx="146719" cy="146719"/>
          </a:xfrm>
          <a:prstGeom prst="rect">
            <a:avLst/>
          </a:prstGeom>
        </p:spPr>
      </p:pic>
      <p:pic>
        <p:nvPicPr>
          <p:cNvPr id="8" name="Grafik 7" descr="Abzeichen Tick1 mit einfarbiger Füllung">
            <a:extLst>
              <a:ext uri="{FF2B5EF4-FFF2-40B4-BE49-F238E27FC236}">
                <a16:creationId xmlns:a16="http://schemas.microsoft.com/office/drawing/2014/main" id="{BBF02640-A2DE-E5F5-103D-0F77B13D5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1070" y="1797032"/>
            <a:ext cx="146719" cy="146719"/>
          </a:xfrm>
          <a:prstGeom prst="rect">
            <a:avLst/>
          </a:prstGeom>
        </p:spPr>
      </p:pic>
      <p:pic>
        <p:nvPicPr>
          <p:cNvPr id="18" name="Grafik 17" descr="Abzeichen Tick1 mit einfarbiger Füllung">
            <a:extLst>
              <a:ext uri="{FF2B5EF4-FFF2-40B4-BE49-F238E27FC236}">
                <a16:creationId xmlns:a16="http://schemas.microsoft.com/office/drawing/2014/main" id="{55541EE7-7A6A-434C-7389-71886D72D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3297" y="1959205"/>
            <a:ext cx="146719" cy="146719"/>
          </a:xfrm>
          <a:prstGeom prst="rect">
            <a:avLst/>
          </a:prstGeom>
        </p:spPr>
      </p:pic>
      <p:pic>
        <p:nvPicPr>
          <p:cNvPr id="19" name="Grafik 18" descr="Abzeichen Tick1 mit einfarbiger Füllung">
            <a:extLst>
              <a:ext uri="{FF2B5EF4-FFF2-40B4-BE49-F238E27FC236}">
                <a16:creationId xmlns:a16="http://schemas.microsoft.com/office/drawing/2014/main" id="{DBDEAFAA-D3AA-0879-8402-0601D758D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5286" y="1959205"/>
            <a:ext cx="146719" cy="146719"/>
          </a:xfrm>
          <a:prstGeom prst="rect">
            <a:avLst/>
          </a:prstGeom>
        </p:spPr>
      </p:pic>
      <p:pic>
        <p:nvPicPr>
          <p:cNvPr id="21" name="Grafik 20" descr="Abzeichen Tick1 mit einfarbiger Füllung">
            <a:extLst>
              <a:ext uri="{FF2B5EF4-FFF2-40B4-BE49-F238E27FC236}">
                <a16:creationId xmlns:a16="http://schemas.microsoft.com/office/drawing/2014/main" id="{26FBB1E0-6F26-F26E-54F2-FF5B7D5A1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1999" y="1931594"/>
            <a:ext cx="146719" cy="146719"/>
          </a:xfrm>
          <a:prstGeom prst="rect">
            <a:avLst/>
          </a:prstGeom>
        </p:spPr>
      </p:pic>
      <p:pic>
        <p:nvPicPr>
          <p:cNvPr id="26" name="Grafik 25" descr="Abzeichen Tick1 mit einfarbiger Füllung">
            <a:extLst>
              <a:ext uri="{FF2B5EF4-FFF2-40B4-BE49-F238E27FC236}">
                <a16:creationId xmlns:a16="http://schemas.microsoft.com/office/drawing/2014/main" id="{3EF46D3C-5B32-35A7-EEA1-6C86A5B7B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4300" y="2230588"/>
            <a:ext cx="146719" cy="146719"/>
          </a:xfrm>
          <a:prstGeom prst="rect">
            <a:avLst/>
          </a:prstGeom>
        </p:spPr>
      </p:pic>
      <p:pic>
        <p:nvPicPr>
          <p:cNvPr id="27" name="Grafik 26" descr="Abzeichen Tick1 mit einfarbiger Füllung">
            <a:extLst>
              <a:ext uri="{FF2B5EF4-FFF2-40B4-BE49-F238E27FC236}">
                <a16:creationId xmlns:a16="http://schemas.microsoft.com/office/drawing/2014/main" id="{2FA62C39-25A7-5AB1-3162-56C2E6B97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1025" y="2227567"/>
            <a:ext cx="146719" cy="146719"/>
          </a:xfrm>
          <a:prstGeom prst="rect">
            <a:avLst/>
          </a:prstGeom>
        </p:spPr>
      </p:pic>
      <p:pic>
        <p:nvPicPr>
          <p:cNvPr id="28" name="Grafik 27" descr="Abzeichen Tick1 mit einfarbiger Füllung">
            <a:extLst>
              <a:ext uri="{FF2B5EF4-FFF2-40B4-BE49-F238E27FC236}">
                <a16:creationId xmlns:a16="http://schemas.microsoft.com/office/drawing/2014/main" id="{8D111359-C44A-EEE0-B864-6A33F33A7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1484" y="2227567"/>
            <a:ext cx="146719" cy="146719"/>
          </a:xfrm>
          <a:prstGeom prst="rect">
            <a:avLst/>
          </a:prstGeom>
        </p:spPr>
      </p:pic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3BC62F6A-51BB-54A5-74A6-6E9743903E81}"/>
              </a:ext>
            </a:extLst>
          </p:cNvPr>
          <p:cNvSpPr/>
          <p:nvPr/>
        </p:nvSpPr>
        <p:spPr>
          <a:xfrm>
            <a:off x="8304039" y="2300926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954FC723-D49F-4EDE-291D-3375CE1EAA2C}"/>
              </a:ext>
            </a:extLst>
          </p:cNvPr>
          <p:cNvSpPr txBox="1"/>
          <p:nvPr/>
        </p:nvSpPr>
        <p:spPr>
          <a:xfrm>
            <a:off x="8583490" y="2245210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79686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33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2. Implementation der Methoden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ADE946-056D-876C-E161-7AB1C82D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22" y="1195746"/>
            <a:ext cx="5466012" cy="1769392"/>
          </a:xfrm>
          <a:prstGeom prst="rect">
            <a:avLst/>
          </a:prstGeom>
        </p:spPr>
      </p:pic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6633081-D829-EE77-2275-C904F1D35F98}"/>
              </a:ext>
            </a:extLst>
          </p:cNvPr>
          <p:cNvSpPr/>
          <p:nvPr/>
        </p:nvSpPr>
        <p:spPr>
          <a:xfrm>
            <a:off x="6962413" y="1485240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19462D9C-D21D-7769-7E23-991D25386DAB}"/>
              </a:ext>
            </a:extLst>
          </p:cNvPr>
          <p:cNvSpPr/>
          <p:nvPr/>
        </p:nvSpPr>
        <p:spPr>
          <a:xfrm>
            <a:off x="7021562" y="1775079"/>
            <a:ext cx="264450" cy="47619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7E91D5F-D3A2-A9EC-415B-50CA4A1E49E3}"/>
              </a:ext>
            </a:extLst>
          </p:cNvPr>
          <p:cNvSpPr txBox="1"/>
          <p:nvPr/>
        </p:nvSpPr>
        <p:spPr>
          <a:xfrm>
            <a:off x="7201775" y="1406407"/>
            <a:ext cx="5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8A1CE3B4-4859-1227-5D8F-5119DA3B51FE}"/>
              </a:ext>
            </a:extLst>
          </p:cNvPr>
          <p:cNvCxnSpPr/>
          <p:nvPr/>
        </p:nvCxnSpPr>
        <p:spPr>
          <a:xfrm>
            <a:off x="4555067" y="1955800"/>
            <a:ext cx="609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Grafik 3" descr="Abzeichen Tick1 mit einfarbiger Füllung">
            <a:extLst>
              <a:ext uri="{FF2B5EF4-FFF2-40B4-BE49-F238E27FC236}">
                <a16:creationId xmlns:a16="http://schemas.microsoft.com/office/drawing/2014/main" id="{B6BEEF1A-C603-A093-0867-42024AC6A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5067" y="1394947"/>
            <a:ext cx="146719" cy="146719"/>
          </a:xfrm>
          <a:prstGeom prst="rect">
            <a:avLst/>
          </a:prstGeom>
        </p:spPr>
      </p:pic>
      <p:pic>
        <p:nvPicPr>
          <p:cNvPr id="5" name="Grafik 4" descr="Abzeichen Tick1 mit einfarbiger Füllung">
            <a:extLst>
              <a:ext uri="{FF2B5EF4-FFF2-40B4-BE49-F238E27FC236}">
                <a16:creationId xmlns:a16="http://schemas.microsoft.com/office/drawing/2014/main" id="{6721C568-113B-A404-03EE-79B343150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0857" y="1389474"/>
            <a:ext cx="146719" cy="146719"/>
          </a:xfrm>
          <a:prstGeom prst="rect">
            <a:avLst/>
          </a:prstGeom>
        </p:spPr>
      </p:pic>
      <p:pic>
        <p:nvPicPr>
          <p:cNvPr id="8" name="Grafik 7" descr="Abzeichen Tick1 mit einfarbiger Füllung">
            <a:extLst>
              <a:ext uri="{FF2B5EF4-FFF2-40B4-BE49-F238E27FC236}">
                <a16:creationId xmlns:a16="http://schemas.microsoft.com/office/drawing/2014/main" id="{4EBF31C5-1E70-74D1-AF08-00AEA8B2A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1015" y="1775079"/>
            <a:ext cx="146719" cy="146719"/>
          </a:xfrm>
          <a:prstGeom prst="rect">
            <a:avLst/>
          </a:prstGeom>
        </p:spPr>
      </p:pic>
      <p:pic>
        <p:nvPicPr>
          <p:cNvPr id="20" name="Grafik 19" descr="Abzeichen Tick1 mit einfarbiger Füllung">
            <a:extLst>
              <a:ext uri="{FF2B5EF4-FFF2-40B4-BE49-F238E27FC236}">
                <a16:creationId xmlns:a16="http://schemas.microsoft.com/office/drawing/2014/main" id="{E5A225F3-EF9F-9356-2F60-97D349A44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00700" y="1683284"/>
            <a:ext cx="146719" cy="146719"/>
          </a:xfrm>
          <a:prstGeom prst="rect">
            <a:avLst/>
          </a:prstGeom>
        </p:spPr>
      </p:pic>
      <p:pic>
        <p:nvPicPr>
          <p:cNvPr id="22" name="Grafik 21" descr="Abzeichen Tick1 mit einfarbiger Füllung">
            <a:extLst>
              <a:ext uri="{FF2B5EF4-FFF2-40B4-BE49-F238E27FC236}">
                <a16:creationId xmlns:a16="http://schemas.microsoft.com/office/drawing/2014/main" id="{27DEDD81-5553-09FE-114B-D773058A64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18655" y="1945803"/>
            <a:ext cx="146719" cy="146719"/>
          </a:xfrm>
          <a:prstGeom prst="rect">
            <a:avLst/>
          </a:prstGeom>
        </p:spPr>
      </p:pic>
      <p:pic>
        <p:nvPicPr>
          <p:cNvPr id="25" name="Grafik 24" descr="Abzeichen Tick1 mit einfarbiger Füllung">
            <a:extLst>
              <a:ext uri="{FF2B5EF4-FFF2-40B4-BE49-F238E27FC236}">
                <a16:creationId xmlns:a16="http://schemas.microsoft.com/office/drawing/2014/main" id="{602B17E9-9AF0-F39B-7DD2-BB5992E45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84464" y="2491319"/>
            <a:ext cx="146719" cy="146719"/>
          </a:xfrm>
          <a:prstGeom prst="rect">
            <a:avLst/>
          </a:prstGeom>
        </p:spPr>
      </p:pic>
      <p:pic>
        <p:nvPicPr>
          <p:cNvPr id="27" name="Grafik 26" descr="Abzeichen Tick1 mit einfarbiger Füllung">
            <a:extLst>
              <a:ext uri="{FF2B5EF4-FFF2-40B4-BE49-F238E27FC236}">
                <a16:creationId xmlns:a16="http://schemas.microsoft.com/office/drawing/2014/main" id="{D163E8DC-854F-E75E-DEB7-1BD25E034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2415" y="2443248"/>
            <a:ext cx="146719" cy="146719"/>
          </a:xfrm>
          <a:prstGeom prst="rect">
            <a:avLst/>
          </a:prstGeom>
        </p:spPr>
      </p:pic>
      <p:pic>
        <p:nvPicPr>
          <p:cNvPr id="29" name="Grafik 28" descr="Abzeichen Tick1 mit einfarbiger Füllung">
            <a:extLst>
              <a:ext uri="{FF2B5EF4-FFF2-40B4-BE49-F238E27FC236}">
                <a16:creationId xmlns:a16="http://schemas.microsoft.com/office/drawing/2014/main" id="{9E765DFE-8CEE-8418-ADBA-D4967283F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7673" y="2443296"/>
            <a:ext cx="146719" cy="146719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8EB6BC13-ADC4-2ED4-D6FC-490C5005B292}"/>
              </a:ext>
            </a:extLst>
          </p:cNvPr>
          <p:cNvSpPr txBox="1"/>
          <p:nvPr/>
        </p:nvSpPr>
        <p:spPr>
          <a:xfrm>
            <a:off x="7275720" y="1777340"/>
            <a:ext cx="80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log</a:t>
            </a:r>
            <a:r>
              <a:rPr lang="de-DE" sz="1100" dirty="0">
                <a:solidFill>
                  <a:srgbClr val="FF0000"/>
                </a:solidFill>
              </a:rPr>
              <a:t>2</a:t>
            </a:r>
            <a:r>
              <a:rPr lang="de-DE" dirty="0">
                <a:solidFill>
                  <a:srgbClr val="FF0000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461256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9" y="3166899"/>
            <a:ext cx="2954356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getMostSimilar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216DFAF-06E1-8BFD-E1EB-DA90FB711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698" y="203270"/>
            <a:ext cx="6271033" cy="30075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613A354-C389-18CB-96F9-B2CF3F942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264" y="3262260"/>
            <a:ext cx="6830179" cy="337794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33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2. Implementation der Methoden</a:t>
            </a:r>
          </a:p>
        </p:txBody>
      </p:sp>
    </p:spTree>
    <p:extLst>
      <p:ext uri="{BB962C8B-B14F-4D97-AF65-F5344CB8AC3E}">
        <p14:creationId xmlns:p14="http://schemas.microsoft.com/office/powerpoint/2010/main" val="532742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483" y="2374890"/>
            <a:ext cx="7757452" cy="1325563"/>
          </a:xfrm>
        </p:spPr>
        <p:txBody>
          <a:bodyPr>
            <a:normAutofit/>
          </a:bodyPr>
          <a:lstStyle/>
          <a:p>
            <a:r>
              <a:rPr lang="de-DE" sz="49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3. Demonstration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13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09" y="343995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37046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9" y="3361999"/>
            <a:ext cx="3043550" cy="524201"/>
          </a:xfrm>
        </p:spPr>
        <p:txBody>
          <a:bodyPr>
            <a:noAutofit/>
          </a:bodyPr>
          <a:lstStyle/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DEMO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3. Demonstration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261C123-5E24-1D8F-55A4-B5E5AC6C2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538" y="3304705"/>
            <a:ext cx="7020905" cy="495369"/>
          </a:xfrm>
          <a:prstGeom prst="rect">
            <a:avLst/>
          </a:prstGeom>
        </p:spPr>
      </p:pic>
      <p:pic>
        <p:nvPicPr>
          <p:cNvPr id="8" name="Grafik 7" descr="Cursor Silhouette">
            <a:extLst>
              <a:ext uri="{FF2B5EF4-FFF2-40B4-BE49-F238E27FC236}">
                <a16:creationId xmlns:a16="http://schemas.microsoft.com/office/drawing/2014/main" id="{75FF8502-7AF9-5812-A735-54E6BF906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600" y="3385937"/>
            <a:ext cx="914400" cy="914400"/>
          </a:xfrm>
          <a:prstGeom prst="rect">
            <a:avLst/>
          </a:prstGeom>
        </p:spPr>
      </p:pic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08C446E6-79A5-CE74-7516-9B1F6041D0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8727998"/>
              </p:ext>
            </p:extLst>
          </p:nvPr>
        </p:nvGraphicFramePr>
        <p:xfrm>
          <a:off x="216963" y="4300337"/>
          <a:ext cx="6078329" cy="2955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25" name="Diagramm 24">
            <a:extLst>
              <a:ext uri="{FF2B5EF4-FFF2-40B4-BE49-F238E27FC236}">
                <a16:creationId xmlns:a16="http://schemas.microsoft.com/office/drawing/2014/main" id="{61770D3C-C95F-9710-0927-2B2A47416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1667564"/>
              </p:ext>
            </p:extLst>
          </p:nvPr>
        </p:nvGraphicFramePr>
        <p:xfrm>
          <a:off x="212740" y="1418789"/>
          <a:ext cx="4228779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6" name="Textfeld 25">
            <a:extLst>
              <a:ext uri="{FF2B5EF4-FFF2-40B4-BE49-F238E27FC236}">
                <a16:creationId xmlns:a16="http://schemas.microsoft.com/office/drawing/2014/main" id="{4715DDF7-F64F-1B43-E6FD-6DA2A285B826}"/>
              </a:ext>
            </a:extLst>
          </p:cNvPr>
          <p:cNvSpPr txBox="1"/>
          <p:nvPr/>
        </p:nvSpPr>
        <p:spPr>
          <a:xfrm>
            <a:off x="151893" y="1329772"/>
            <a:ext cx="227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Szenario 1: mit </a:t>
            </a:r>
            <a:r>
              <a:rPr lang="de-DE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DHash</a:t>
            </a:r>
            <a:endParaRPr lang="de-DE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F672517-CA7A-9AB8-8C5A-AF3E4D233097}"/>
              </a:ext>
            </a:extLst>
          </p:cNvPr>
          <p:cNvSpPr txBox="1"/>
          <p:nvPr/>
        </p:nvSpPr>
        <p:spPr>
          <a:xfrm>
            <a:off x="151893" y="4115671"/>
            <a:ext cx="2627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Szenario 2: mit AVL Baum</a:t>
            </a:r>
          </a:p>
        </p:txBody>
      </p:sp>
    </p:spTree>
    <p:extLst>
      <p:ext uri="{BB962C8B-B14F-4D97-AF65-F5344CB8AC3E}">
        <p14:creationId xmlns:p14="http://schemas.microsoft.com/office/powerpoint/2010/main" val="22485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786 0.34861 L 5.55112E-17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93" y="-1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5BD0EB-1856-E72B-8C3C-38AF2C08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6" y="165149"/>
            <a:ext cx="10515600" cy="1325563"/>
          </a:xfrm>
        </p:spPr>
        <p:txBody>
          <a:bodyPr/>
          <a:lstStyle/>
          <a:p>
            <a:r>
              <a:rPr lang="de-DE" b="1" dirty="0"/>
              <a:t>Fragen 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21F55999-25D5-0B75-0CC0-822E1E96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056" y="3566164"/>
            <a:ext cx="1304925" cy="1762125"/>
          </a:xfrm>
          <a:prstGeom prst="rect">
            <a:avLst/>
          </a:prstGeom>
        </p:spPr>
      </p:pic>
      <p:pic>
        <p:nvPicPr>
          <p:cNvPr id="19" name="Grafik 18" descr="Langgestreckte Sprechblase">
            <a:extLst>
              <a:ext uri="{FF2B5EF4-FFF2-40B4-BE49-F238E27FC236}">
                <a16:creationId xmlns:a16="http://schemas.microsoft.com/office/drawing/2014/main" id="{8AB2D8AB-83E9-6371-5A06-35951A64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6837" y="1045008"/>
            <a:ext cx="3196371" cy="265319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EFF24FBD-0FED-98C5-DF29-97C1479E51A9}"/>
              </a:ext>
            </a:extLst>
          </p:cNvPr>
          <p:cNvSpPr txBox="1"/>
          <p:nvPr/>
        </p:nvSpPr>
        <p:spPr>
          <a:xfrm>
            <a:off x="1905734" y="1512546"/>
            <a:ext cx="24288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600" b="0" i="0" u="none" strike="noStrike" baseline="0" dirty="0">
                <a:latin typeface="Calibri" panose="020F0502020204030204" pitchFamily="34" charset="0"/>
              </a:rPr>
              <a:t>Warum ist es nicht sinnvoll kryptographische Hashfunktionen für die Bildersuche</a:t>
            </a:r>
          </a:p>
          <a:p>
            <a:pPr algn="l"/>
            <a:r>
              <a:rPr lang="de-DE" sz="1600" b="0" i="0" u="none" strike="noStrike" baseline="0" dirty="0">
                <a:latin typeface="Calibri" panose="020F0502020204030204" pitchFamily="34" charset="0"/>
              </a:rPr>
              <a:t>einzusetzen?</a:t>
            </a:r>
          </a:p>
        </p:txBody>
      </p:sp>
      <p:pic>
        <p:nvPicPr>
          <p:cNvPr id="24" name="Grafik 23" descr="Frau, die einen Laptop hält">
            <a:extLst>
              <a:ext uri="{FF2B5EF4-FFF2-40B4-BE49-F238E27FC236}">
                <a16:creationId xmlns:a16="http://schemas.microsoft.com/office/drawing/2014/main" id="{4EC50384-4892-99A5-C0FE-48324FF3F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867088" y="3825843"/>
            <a:ext cx="1921794" cy="1630115"/>
          </a:xfrm>
          <a:prstGeom prst="rect">
            <a:avLst/>
          </a:prstGeom>
        </p:spPr>
      </p:pic>
      <p:pic>
        <p:nvPicPr>
          <p:cNvPr id="28" name="Grafik 27" descr="Langgestreckte Sprechblase">
            <a:extLst>
              <a:ext uri="{FF2B5EF4-FFF2-40B4-BE49-F238E27FC236}">
                <a16:creationId xmlns:a16="http://schemas.microsoft.com/office/drawing/2014/main" id="{0894C6F7-288C-DF2B-D7E1-E7462B9FD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173222" y="889705"/>
            <a:ext cx="3570564" cy="296380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CA3870D7-C805-2A6F-64B0-AE1CFE0E2681}"/>
              </a:ext>
            </a:extLst>
          </p:cNvPr>
          <p:cNvSpPr txBox="1"/>
          <p:nvPr/>
        </p:nvSpPr>
        <p:spPr>
          <a:xfrm>
            <a:off x="6695054" y="6591740"/>
            <a:ext cx="6097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https://www.quora.com/Why-arent-cryptographic-hash-functions-used-in-data-structures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201913B-20DA-233F-542C-938DA40AD9A8}"/>
              </a:ext>
            </a:extLst>
          </p:cNvPr>
          <p:cNvSpPr txBox="1"/>
          <p:nvPr/>
        </p:nvSpPr>
        <p:spPr>
          <a:xfrm>
            <a:off x="6976408" y="1212898"/>
            <a:ext cx="242887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Kryptografische Hashfunktionen müssen bestimmte Anforderungen erfüllen </a:t>
            </a:r>
            <a:r>
              <a:rPr lang="de-DE" sz="1400" b="0" i="0" u="none" strike="noStrike" baseline="0" dirty="0">
                <a:latin typeface="Calibri" panose="020F0502020204030204" pitchFamily="34" charset="0"/>
                <a:sym typeface="Wingdings" panose="05000000000000000000" pitchFamily="2" charset="2"/>
              </a:rPr>
              <a:t> langsamer. es ist nicht sinnvoll, sie zu verwenden, wenn man die sicherheitsrelevanten Merkmale nicht benötigt.</a:t>
            </a:r>
            <a:endParaRPr lang="de-DE" sz="1400" b="0" i="0" u="none" strike="noStrike" baseline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825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5BD0EB-1856-E72B-8C3C-38AF2C08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6" y="165149"/>
            <a:ext cx="10515600" cy="1325563"/>
          </a:xfrm>
        </p:spPr>
        <p:txBody>
          <a:bodyPr/>
          <a:lstStyle/>
          <a:p>
            <a:r>
              <a:rPr lang="de-DE" b="1" dirty="0"/>
              <a:t>Fragen 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21F55999-25D5-0B75-0CC0-822E1E96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056" y="3566164"/>
            <a:ext cx="1304925" cy="1762125"/>
          </a:xfrm>
          <a:prstGeom prst="rect">
            <a:avLst/>
          </a:prstGeom>
        </p:spPr>
      </p:pic>
      <p:pic>
        <p:nvPicPr>
          <p:cNvPr id="19" name="Grafik 18" descr="Langgestreckte Sprechblase">
            <a:extLst>
              <a:ext uri="{FF2B5EF4-FFF2-40B4-BE49-F238E27FC236}">
                <a16:creationId xmlns:a16="http://schemas.microsoft.com/office/drawing/2014/main" id="{8AB2D8AB-83E9-6371-5A06-35951A64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6837" y="1045008"/>
            <a:ext cx="3196371" cy="265319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EFF24FBD-0FED-98C5-DF29-97C1479E51A9}"/>
              </a:ext>
            </a:extLst>
          </p:cNvPr>
          <p:cNvSpPr txBox="1"/>
          <p:nvPr/>
        </p:nvSpPr>
        <p:spPr>
          <a:xfrm>
            <a:off x="1905734" y="1512546"/>
            <a:ext cx="24288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600" b="0" i="0" u="none" strike="noStrike" baseline="0" dirty="0">
                <a:latin typeface="Calibri" panose="020F0502020204030204" pitchFamily="34" charset="0"/>
              </a:rPr>
              <a:t>Warum ist es nicht sinnvoll kryptographische Hashfunktionen für die Bildersuche</a:t>
            </a:r>
          </a:p>
          <a:p>
            <a:pPr algn="l"/>
            <a:r>
              <a:rPr lang="de-DE" sz="1600" b="0" i="0" u="none" strike="noStrike" baseline="0" dirty="0">
                <a:latin typeface="Calibri" panose="020F0502020204030204" pitchFamily="34" charset="0"/>
              </a:rPr>
              <a:t>einzusetzen?</a:t>
            </a:r>
          </a:p>
        </p:txBody>
      </p:sp>
      <p:pic>
        <p:nvPicPr>
          <p:cNvPr id="24" name="Grafik 23" descr="Frau, die einen Laptop hält">
            <a:extLst>
              <a:ext uri="{FF2B5EF4-FFF2-40B4-BE49-F238E27FC236}">
                <a16:creationId xmlns:a16="http://schemas.microsoft.com/office/drawing/2014/main" id="{4EC50384-4892-99A5-C0FE-48324FF3F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867088" y="3825843"/>
            <a:ext cx="1921794" cy="1630115"/>
          </a:xfrm>
          <a:prstGeom prst="rect">
            <a:avLst/>
          </a:prstGeom>
        </p:spPr>
      </p:pic>
      <p:pic>
        <p:nvPicPr>
          <p:cNvPr id="28" name="Grafik 27" descr="Langgestreckte Sprechblase">
            <a:extLst>
              <a:ext uri="{FF2B5EF4-FFF2-40B4-BE49-F238E27FC236}">
                <a16:creationId xmlns:a16="http://schemas.microsoft.com/office/drawing/2014/main" id="{0894C6F7-288C-DF2B-D7E1-E7462B9FD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173222" y="889705"/>
            <a:ext cx="3570564" cy="296380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CA3870D7-C805-2A6F-64B0-AE1CFE0E2681}"/>
              </a:ext>
            </a:extLst>
          </p:cNvPr>
          <p:cNvSpPr txBox="1"/>
          <p:nvPr/>
        </p:nvSpPr>
        <p:spPr>
          <a:xfrm>
            <a:off x="6695054" y="6591740"/>
            <a:ext cx="6097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https://link.springer.com/chapter/10.1007/978-3-030-63115-4_9#Sec33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201913B-20DA-233F-542C-938DA40AD9A8}"/>
              </a:ext>
            </a:extLst>
          </p:cNvPr>
          <p:cNvSpPr txBox="1"/>
          <p:nvPr/>
        </p:nvSpPr>
        <p:spPr>
          <a:xfrm>
            <a:off x="6820747" y="1305066"/>
            <a:ext cx="252357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Außerdem ist es nicht </a:t>
            </a:r>
          </a:p>
          <a:p>
            <a:pPr algn="l"/>
            <a:r>
              <a:rPr lang="de-DE" sz="1400" dirty="0">
                <a:latin typeface="Calibri" panose="020F0502020204030204" pitchFamily="34" charset="0"/>
              </a:rPr>
              <a:t>m</a:t>
            </a:r>
            <a:r>
              <a:rPr lang="de-DE" sz="1400" b="0" i="0" u="none" strike="noStrike" baseline="0" dirty="0">
                <a:latin typeface="Calibri" panose="020F0502020204030204" pitchFamily="34" charset="0"/>
              </a:rPr>
              <a:t>öglich mit ihnen ähnliche Bilder zu finden, weil bei nur geringen Unterschieden in </a:t>
            </a:r>
          </a:p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den Bildern sehr unterschiedliche Hashes erzeugt werden.</a:t>
            </a:r>
          </a:p>
        </p:txBody>
      </p:sp>
    </p:spTree>
    <p:extLst>
      <p:ext uri="{BB962C8B-B14F-4D97-AF65-F5344CB8AC3E}">
        <p14:creationId xmlns:p14="http://schemas.microsoft.com/office/powerpoint/2010/main" val="2097585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5BD0EB-1856-E72B-8C3C-38AF2C08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44" y="254303"/>
            <a:ext cx="10515600" cy="1325563"/>
          </a:xfrm>
        </p:spPr>
        <p:txBody>
          <a:bodyPr/>
          <a:lstStyle/>
          <a:p>
            <a:r>
              <a:rPr lang="de-DE" b="1" dirty="0"/>
              <a:t>Fragen 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21F55999-25D5-0B75-0CC0-822E1E96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056" y="3566164"/>
            <a:ext cx="1304925" cy="1762125"/>
          </a:xfrm>
          <a:prstGeom prst="rect">
            <a:avLst/>
          </a:prstGeom>
        </p:spPr>
      </p:pic>
      <p:pic>
        <p:nvPicPr>
          <p:cNvPr id="19" name="Grafik 18" descr="Langgestreckte Sprechblase">
            <a:extLst>
              <a:ext uri="{FF2B5EF4-FFF2-40B4-BE49-F238E27FC236}">
                <a16:creationId xmlns:a16="http://schemas.microsoft.com/office/drawing/2014/main" id="{8AB2D8AB-83E9-6371-5A06-35951A64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629" y="1027906"/>
            <a:ext cx="3570564" cy="2963802"/>
          </a:xfrm>
          <a:prstGeom prst="rect">
            <a:avLst/>
          </a:prstGeom>
        </p:spPr>
      </p:pic>
      <p:pic>
        <p:nvPicPr>
          <p:cNvPr id="24" name="Grafik 23" descr="Frau, die einen Laptop hält">
            <a:extLst>
              <a:ext uri="{FF2B5EF4-FFF2-40B4-BE49-F238E27FC236}">
                <a16:creationId xmlns:a16="http://schemas.microsoft.com/office/drawing/2014/main" id="{4EC50384-4892-99A5-C0FE-48324FF3F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700034" y="3566164"/>
            <a:ext cx="1921794" cy="16301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AA6CCDC-75A8-8243-CADF-D3F3958F339C}"/>
              </a:ext>
            </a:extLst>
          </p:cNvPr>
          <p:cNvSpPr txBox="1"/>
          <p:nvPr/>
        </p:nvSpPr>
        <p:spPr>
          <a:xfrm>
            <a:off x="2293486" y="1330205"/>
            <a:ext cx="20112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Ändert sich der Hashwert eines Bildes durch Transformationen wie Rotation und Skalierung, oder durch Helligkeitsänderungen? Ist dies relevant für eine Bildersuchmaschine?</a:t>
            </a:r>
            <a:endParaRPr lang="de-DE" sz="1400" dirty="0"/>
          </a:p>
        </p:txBody>
      </p:sp>
      <p:pic>
        <p:nvPicPr>
          <p:cNvPr id="3" name="Grafik 2" descr="Langgestreckte Sprechblase">
            <a:extLst>
              <a:ext uri="{FF2B5EF4-FFF2-40B4-BE49-F238E27FC236}">
                <a16:creationId xmlns:a16="http://schemas.microsoft.com/office/drawing/2014/main" id="{817CBA58-8E64-3ED9-07D8-D7FA9A390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442993" y="946401"/>
            <a:ext cx="3570564" cy="29638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4A8B8F5-FFE1-2BAC-8CE2-21224F69CE8D}"/>
              </a:ext>
            </a:extLst>
          </p:cNvPr>
          <p:cNvSpPr txBox="1"/>
          <p:nvPr/>
        </p:nvSpPr>
        <p:spPr>
          <a:xfrm>
            <a:off x="7241040" y="1458874"/>
            <a:ext cx="201128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Ja! Zum Beispiel bei der Rotation eines Bildes ändert sich auch der Hash-Wert. Guck mal hier:</a:t>
            </a:r>
            <a:endParaRPr lang="de-DE" sz="14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DB4F46-871A-1620-AB8C-7DE0005F7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0314" y="3910204"/>
            <a:ext cx="1088664" cy="12860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567CA67-0534-2993-B222-F5A20CF289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7527" y="3910203"/>
            <a:ext cx="1114598" cy="1286075"/>
          </a:xfrm>
          <a:prstGeom prst="rect">
            <a:avLst/>
          </a:prstGeom>
        </p:spPr>
      </p:pic>
      <p:pic>
        <p:nvPicPr>
          <p:cNvPr id="13" name="Grafik 12" descr="Aktualisieren mit einfarbiger Füllung">
            <a:extLst>
              <a:ext uri="{FF2B5EF4-FFF2-40B4-BE49-F238E27FC236}">
                <a16:creationId xmlns:a16="http://schemas.microsoft.com/office/drawing/2014/main" id="{B508A691-5189-CBE0-C19C-0F51A9488D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46193" y="3532826"/>
            <a:ext cx="914400" cy="914400"/>
          </a:xfrm>
          <a:prstGeom prst="rect">
            <a:avLst/>
          </a:prstGeom>
        </p:spPr>
      </p:pic>
      <p:pic>
        <p:nvPicPr>
          <p:cNvPr id="15" name="Grafik 14" descr="Pfeil: Leichte Kurve Silhouette">
            <a:extLst>
              <a:ext uri="{FF2B5EF4-FFF2-40B4-BE49-F238E27FC236}">
                <a16:creationId xmlns:a16="http://schemas.microsoft.com/office/drawing/2014/main" id="{CD644583-E360-4DCB-256A-A0583517C1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53299" y="4158761"/>
            <a:ext cx="914400" cy="914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74A050B-6AD3-CF74-36A6-B5C47C7F71F8}"/>
              </a:ext>
            </a:extLst>
          </p:cNvPr>
          <p:cNvSpPr txBox="1"/>
          <p:nvPr/>
        </p:nvSpPr>
        <p:spPr>
          <a:xfrm>
            <a:off x="3721018" y="5343129"/>
            <a:ext cx="2276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0706b33169e91dd6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B2902D1-0E8C-B9F5-5AF7-144D1FA0281B}"/>
              </a:ext>
            </a:extLst>
          </p:cNvPr>
          <p:cNvSpPr txBox="1"/>
          <p:nvPr/>
        </p:nvSpPr>
        <p:spPr>
          <a:xfrm>
            <a:off x="6195623" y="5343129"/>
            <a:ext cx="2090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9447686973329f1f</a:t>
            </a:r>
          </a:p>
        </p:txBody>
      </p:sp>
    </p:spTree>
    <p:extLst>
      <p:ext uri="{BB962C8B-B14F-4D97-AF65-F5344CB8AC3E}">
        <p14:creationId xmlns:p14="http://schemas.microsoft.com/office/powerpoint/2010/main" val="788914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5BD0EB-1856-E72B-8C3C-38AF2C08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44" y="254303"/>
            <a:ext cx="10515600" cy="1325563"/>
          </a:xfrm>
        </p:spPr>
        <p:txBody>
          <a:bodyPr/>
          <a:lstStyle/>
          <a:p>
            <a:r>
              <a:rPr lang="de-DE" b="1" dirty="0"/>
              <a:t>Fragen 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21F55999-25D5-0B75-0CC0-822E1E96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056" y="3566164"/>
            <a:ext cx="1304925" cy="1762125"/>
          </a:xfrm>
          <a:prstGeom prst="rect">
            <a:avLst/>
          </a:prstGeom>
        </p:spPr>
      </p:pic>
      <p:pic>
        <p:nvPicPr>
          <p:cNvPr id="19" name="Grafik 18" descr="Langgestreckte Sprechblase">
            <a:extLst>
              <a:ext uri="{FF2B5EF4-FFF2-40B4-BE49-F238E27FC236}">
                <a16:creationId xmlns:a16="http://schemas.microsoft.com/office/drawing/2014/main" id="{8AB2D8AB-83E9-6371-5A06-35951A64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629" y="1027906"/>
            <a:ext cx="3570564" cy="2963802"/>
          </a:xfrm>
          <a:prstGeom prst="rect">
            <a:avLst/>
          </a:prstGeom>
        </p:spPr>
      </p:pic>
      <p:pic>
        <p:nvPicPr>
          <p:cNvPr id="24" name="Grafik 23" descr="Frau, die einen Laptop hält">
            <a:extLst>
              <a:ext uri="{FF2B5EF4-FFF2-40B4-BE49-F238E27FC236}">
                <a16:creationId xmlns:a16="http://schemas.microsoft.com/office/drawing/2014/main" id="{4EC50384-4892-99A5-C0FE-48324FF3F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700034" y="3566164"/>
            <a:ext cx="1921794" cy="16301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AA6CCDC-75A8-8243-CADF-D3F3958F339C}"/>
              </a:ext>
            </a:extLst>
          </p:cNvPr>
          <p:cNvSpPr txBox="1"/>
          <p:nvPr/>
        </p:nvSpPr>
        <p:spPr>
          <a:xfrm>
            <a:off x="2293486" y="1330205"/>
            <a:ext cx="20112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Ändert sich der Hashwert eines Bildes durch Transformationen wie Rotation und Skalierung, oder durch Helligkeitsänderungen? Ist dies relevant für eine Bildersuchmaschine?</a:t>
            </a:r>
            <a:endParaRPr lang="de-DE" sz="1400" dirty="0"/>
          </a:p>
        </p:txBody>
      </p:sp>
      <p:pic>
        <p:nvPicPr>
          <p:cNvPr id="3" name="Grafik 2" descr="Langgestreckte Sprechblase">
            <a:extLst>
              <a:ext uri="{FF2B5EF4-FFF2-40B4-BE49-F238E27FC236}">
                <a16:creationId xmlns:a16="http://schemas.microsoft.com/office/drawing/2014/main" id="{817CBA58-8E64-3ED9-07D8-D7FA9A390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442993" y="946401"/>
            <a:ext cx="3570564" cy="29638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4A8B8F5-FFE1-2BAC-8CE2-21224F69CE8D}"/>
              </a:ext>
            </a:extLst>
          </p:cNvPr>
          <p:cNvSpPr txBox="1"/>
          <p:nvPr/>
        </p:nvSpPr>
        <p:spPr>
          <a:xfrm>
            <a:off x="7241040" y="1458874"/>
            <a:ext cx="20112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Aber beim Transformieren in Graustufen ändert sich der Hashwert nicht.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DB4F46-871A-1620-AB8C-7DE0005F7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0314" y="3910204"/>
            <a:ext cx="1088664" cy="12860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567CA67-0534-2993-B222-F5A20CF289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7527" y="3910203"/>
            <a:ext cx="1114598" cy="1286075"/>
          </a:xfrm>
          <a:prstGeom prst="rect">
            <a:avLst/>
          </a:prstGeom>
        </p:spPr>
      </p:pic>
      <p:pic>
        <p:nvPicPr>
          <p:cNvPr id="15" name="Grafik 14" descr="Pfeil: Leichte Kurve Silhouette">
            <a:extLst>
              <a:ext uri="{FF2B5EF4-FFF2-40B4-BE49-F238E27FC236}">
                <a16:creationId xmlns:a16="http://schemas.microsoft.com/office/drawing/2014/main" id="{CD644583-E360-4DCB-256A-A0583517C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3299" y="4158761"/>
            <a:ext cx="914400" cy="914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74A050B-6AD3-CF74-36A6-B5C47C7F71F8}"/>
              </a:ext>
            </a:extLst>
          </p:cNvPr>
          <p:cNvSpPr txBox="1"/>
          <p:nvPr/>
        </p:nvSpPr>
        <p:spPr>
          <a:xfrm>
            <a:off x="3721018" y="5343129"/>
            <a:ext cx="2276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0706b33169e91dd6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B2902D1-0E8C-B9F5-5AF7-144D1FA0281B}"/>
              </a:ext>
            </a:extLst>
          </p:cNvPr>
          <p:cNvSpPr txBox="1"/>
          <p:nvPr/>
        </p:nvSpPr>
        <p:spPr>
          <a:xfrm>
            <a:off x="6195623" y="5343129"/>
            <a:ext cx="2090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0706b33169e91dd6</a:t>
            </a:r>
          </a:p>
        </p:txBody>
      </p:sp>
      <p:pic>
        <p:nvPicPr>
          <p:cNvPr id="7" name="Grafik 6" descr="Ein Bild, das Hund, drinnen, Wand, sitzend enthält.&#10;&#10;Automatisch generierte Beschreibung">
            <a:extLst>
              <a:ext uri="{FF2B5EF4-FFF2-40B4-BE49-F238E27FC236}">
                <a16:creationId xmlns:a16="http://schemas.microsoft.com/office/drawing/2014/main" id="{C7C81CDA-008E-DE99-D2BC-97707DB962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804" y="3919148"/>
            <a:ext cx="1083174" cy="127713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58A7584-C385-EDB2-4797-A1974747A2AD}"/>
              </a:ext>
            </a:extLst>
          </p:cNvPr>
          <p:cNvSpPr/>
          <p:nvPr/>
        </p:nvSpPr>
        <p:spPr>
          <a:xfrm>
            <a:off x="5056444" y="3639178"/>
            <a:ext cx="607556" cy="6259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Ein Bild, das Hund, drinnen, Boden, braun enthält.&#10;&#10;Automatisch generierte Beschreibung">
            <a:extLst>
              <a:ext uri="{FF2B5EF4-FFF2-40B4-BE49-F238E27FC236}">
                <a16:creationId xmlns:a16="http://schemas.microsoft.com/office/drawing/2014/main" id="{779DB632-FADE-14ED-FE3D-AB54EB5117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33" y="3914873"/>
            <a:ext cx="1083174" cy="127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56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5BD0EB-1856-E72B-8C3C-38AF2C08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44" y="254303"/>
            <a:ext cx="10515600" cy="1325563"/>
          </a:xfrm>
        </p:spPr>
        <p:txBody>
          <a:bodyPr/>
          <a:lstStyle/>
          <a:p>
            <a:r>
              <a:rPr lang="de-DE" b="1" dirty="0"/>
              <a:t>Fragen 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21F55999-25D5-0B75-0CC0-822E1E960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056" y="3566164"/>
            <a:ext cx="1304925" cy="1762125"/>
          </a:xfrm>
          <a:prstGeom prst="rect">
            <a:avLst/>
          </a:prstGeom>
        </p:spPr>
      </p:pic>
      <p:pic>
        <p:nvPicPr>
          <p:cNvPr id="19" name="Grafik 18" descr="Langgestreckte Sprechblase">
            <a:extLst>
              <a:ext uri="{FF2B5EF4-FFF2-40B4-BE49-F238E27FC236}">
                <a16:creationId xmlns:a16="http://schemas.microsoft.com/office/drawing/2014/main" id="{8AB2D8AB-83E9-6371-5A06-35951A643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5629" y="1027906"/>
            <a:ext cx="3570564" cy="2963802"/>
          </a:xfrm>
          <a:prstGeom prst="rect">
            <a:avLst/>
          </a:prstGeom>
        </p:spPr>
      </p:pic>
      <p:pic>
        <p:nvPicPr>
          <p:cNvPr id="24" name="Grafik 23" descr="Frau, die einen Laptop hält">
            <a:extLst>
              <a:ext uri="{FF2B5EF4-FFF2-40B4-BE49-F238E27FC236}">
                <a16:creationId xmlns:a16="http://schemas.microsoft.com/office/drawing/2014/main" id="{4EC50384-4892-99A5-C0FE-48324FF3F4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700034" y="3566164"/>
            <a:ext cx="1921794" cy="16301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AA6CCDC-75A8-8243-CADF-D3F3958F339C}"/>
              </a:ext>
            </a:extLst>
          </p:cNvPr>
          <p:cNvSpPr txBox="1"/>
          <p:nvPr/>
        </p:nvSpPr>
        <p:spPr>
          <a:xfrm>
            <a:off x="2293486" y="1330205"/>
            <a:ext cx="20112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Ändert sich der Hashwert eines Bildes durch Transformationen wie Rotation und Skalierung, oder durch Helligkeitsänderungen? Ist dies relevant für eine Bildersuchmaschine?</a:t>
            </a:r>
            <a:endParaRPr lang="de-DE" sz="1400" dirty="0"/>
          </a:p>
        </p:txBody>
      </p:sp>
      <p:pic>
        <p:nvPicPr>
          <p:cNvPr id="3" name="Grafik 2" descr="Langgestreckte Sprechblase">
            <a:extLst>
              <a:ext uri="{FF2B5EF4-FFF2-40B4-BE49-F238E27FC236}">
                <a16:creationId xmlns:a16="http://schemas.microsoft.com/office/drawing/2014/main" id="{817CBA58-8E64-3ED9-07D8-D7FA9A390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442993" y="946401"/>
            <a:ext cx="3570564" cy="29638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4A8B8F5-FFE1-2BAC-8CE2-21224F69CE8D}"/>
              </a:ext>
            </a:extLst>
          </p:cNvPr>
          <p:cNvSpPr txBox="1"/>
          <p:nvPr/>
        </p:nvSpPr>
        <p:spPr>
          <a:xfrm>
            <a:off x="7113494" y="1458874"/>
            <a:ext cx="226583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dirty="0">
                <a:latin typeface="Calibri" panose="020F0502020204030204" pitchFamily="34" charset="0"/>
              </a:rPr>
              <a:t>Manche Hashmethoden scheinen fehleranfälliger für bestimmte Transformationen zu sein als andere</a:t>
            </a:r>
            <a:endParaRPr lang="de-DE" sz="1400" b="0" i="0" u="none" strike="noStrike" baseline="0" dirty="0">
              <a:latin typeface="Calibri" panose="020F050202020403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DB4F46-871A-1620-AB8C-7DE0005F74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0314" y="3910204"/>
            <a:ext cx="1088664" cy="12860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567CA67-0534-2993-B222-F5A20CF289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7527" y="3910203"/>
            <a:ext cx="1114598" cy="1286075"/>
          </a:xfrm>
          <a:prstGeom prst="rect">
            <a:avLst/>
          </a:prstGeom>
        </p:spPr>
      </p:pic>
      <p:pic>
        <p:nvPicPr>
          <p:cNvPr id="15" name="Grafik 14" descr="Pfeil: Leichte Kurve Silhouette">
            <a:extLst>
              <a:ext uri="{FF2B5EF4-FFF2-40B4-BE49-F238E27FC236}">
                <a16:creationId xmlns:a16="http://schemas.microsoft.com/office/drawing/2014/main" id="{CD644583-E360-4DCB-256A-A0583517C1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53299" y="4158761"/>
            <a:ext cx="914400" cy="914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74A050B-6AD3-CF74-36A6-B5C47C7F71F8}"/>
              </a:ext>
            </a:extLst>
          </p:cNvPr>
          <p:cNvSpPr txBox="1"/>
          <p:nvPr/>
        </p:nvSpPr>
        <p:spPr>
          <a:xfrm>
            <a:off x="3721018" y="5343129"/>
            <a:ext cx="2276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0706b33169e91dd6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B2902D1-0E8C-B9F5-5AF7-144D1FA0281B}"/>
              </a:ext>
            </a:extLst>
          </p:cNvPr>
          <p:cNvSpPr txBox="1"/>
          <p:nvPr/>
        </p:nvSpPr>
        <p:spPr>
          <a:xfrm>
            <a:off x="6195623" y="5343129"/>
            <a:ext cx="2090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0706b33169e91dd6</a:t>
            </a:r>
          </a:p>
        </p:txBody>
      </p:sp>
      <p:pic>
        <p:nvPicPr>
          <p:cNvPr id="7" name="Grafik 6" descr="Ein Bild, das Hund, drinnen, Wand, sitzend enthält.&#10;&#10;Automatisch generierte Beschreibung">
            <a:extLst>
              <a:ext uri="{FF2B5EF4-FFF2-40B4-BE49-F238E27FC236}">
                <a16:creationId xmlns:a16="http://schemas.microsoft.com/office/drawing/2014/main" id="{C7C81CDA-008E-DE99-D2BC-97707DB962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804" y="3919148"/>
            <a:ext cx="1083174" cy="127713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58A7584-C385-EDB2-4797-A1974747A2AD}"/>
              </a:ext>
            </a:extLst>
          </p:cNvPr>
          <p:cNvSpPr/>
          <p:nvPr/>
        </p:nvSpPr>
        <p:spPr>
          <a:xfrm>
            <a:off x="5056444" y="3639178"/>
            <a:ext cx="607556" cy="6259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Ein Bild, das Hund, drinnen, Boden, braun enthält.&#10;&#10;Automatisch generierte Beschreibung">
            <a:extLst>
              <a:ext uri="{FF2B5EF4-FFF2-40B4-BE49-F238E27FC236}">
                <a16:creationId xmlns:a16="http://schemas.microsoft.com/office/drawing/2014/main" id="{779DB632-FADE-14ED-FE3D-AB54EB5117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33" y="3914873"/>
            <a:ext cx="1083174" cy="12771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2B8A38F-4304-D6C4-C593-81AD8D015E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10907" y="3521220"/>
            <a:ext cx="4564220" cy="2162161"/>
          </a:xfrm>
          <a:prstGeom prst="rect">
            <a:avLst/>
          </a:prstGeom>
        </p:spPr>
      </p:pic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DEF7486A-4236-96E3-2FE4-A81ACE6BF2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967" y="3479653"/>
            <a:ext cx="4865621" cy="223280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134C55B-C306-1E8E-246E-EDB3BED2095C}"/>
              </a:ext>
            </a:extLst>
          </p:cNvPr>
          <p:cNvSpPr txBox="1"/>
          <p:nvPr/>
        </p:nvSpPr>
        <p:spPr>
          <a:xfrm>
            <a:off x="6695054" y="6591740"/>
            <a:ext cx="6097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https://content-blockchain.org/de/technische-evaluierung/testen-verschiedener-bild-hashfunktionen/</a:t>
            </a:r>
          </a:p>
        </p:txBody>
      </p:sp>
    </p:spTree>
    <p:extLst>
      <p:ext uri="{BB962C8B-B14F-4D97-AF65-F5344CB8AC3E}">
        <p14:creationId xmlns:p14="http://schemas.microsoft.com/office/powerpoint/2010/main" val="46618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83714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3043550" cy="1325563"/>
          </a:xfrm>
        </p:spPr>
        <p:txBody>
          <a:bodyPr/>
          <a:lstStyle/>
          <a:p>
            <a:r>
              <a:rPr lang="de-DE" sz="4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Gliederung</a:t>
            </a:r>
            <a:endParaRPr lang="de-DE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8061" y="2349282"/>
            <a:ext cx="7508759" cy="2159433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1.</a:t>
            </a:r>
            <a:r>
              <a:rPr lang="de-DE" dirty="0"/>
              <a:t>	Datensatz und Datentypen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2.</a:t>
            </a:r>
            <a:r>
              <a:rPr lang="de-DE" dirty="0"/>
              <a:t>	Implementation der Methoden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3.</a:t>
            </a:r>
            <a:r>
              <a:rPr lang="de-DE" dirty="0"/>
              <a:t>	Demonstration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4.</a:t>
            </a:r>
            <a:r>
              <a:rPr lang="de-DE" dirty="0"/>
              <a:t>	Fragen beantworten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2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A9ABC2B-E953-4FCC-B27B-680CCBA0AEF8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1C4FA12-EEBF-46D8-BB89-C442486EB67A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52A35D9-5841-4C12-9F73-1AD6C9136A09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3B761AEB-8C66-4A98-B9F9-15A322915FF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68978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225" y="2766218"/>
            <a:ext cx="3043550" cy="1325563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Vielen Dank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20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11" y="369681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59830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356" y="1301262"/>
            <a:ext cx="3043550" cy="3238927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Weitere Folien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21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11" y="369681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960036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Weitere Folien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ADE946-056D-876C-E161-7AB1C82D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22" y="1195746"/>
            <a:ext cx="5466012" cy="1769392"/>
          </a:xfrm>
          <a:prstGeom prst="rect">
            <a:avLst/>
          </a:prstGeom>
        </p:spPr>
      </p:pic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6633081-D829-EE77-2275-C904F1D35F98}"/>
              </a:ext>
            </a:extLst>
          </p:cNvPr>
          <p:cNvSpPr/>
          <p:nvPr/>
        </p:nvSpPr>
        <p:spPr>
          <a:xfrm>
            <a:off x="6962413" y="1485240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19462D9C-D21D-7769-7E23-991D25386DAB}"/>
              </a:ext>
            </a:extLst>
          </p:cNvPr>
          <p:cNvSpPr/>
          <p:nvPr/>
        </p:nvSpPr>
        <p:spPr>
          <a:xfrm>
            <a:off x="8830734" y="1820333"/>
            <a:ext cx="264450" cy="97264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7E91D5F-D3A2-A9EC-415B-50CA4A1E49E3}"/>
              </a:ext>
            </a:extLst>
          </p:cNvPr>
          <p:cNvSpPr txBox="1"/>
          <p:nvPr/>
        </p:nvSpPr>
        <p:spPr>
          <a:xfrm>
            <a:off x="7201775" y="1406407"/>
            <a:ext cx="5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163956-72B3-675F-D16C-8BC72320D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401" y="1205694"/>
            <a:ext cx="5820783" cy="3801494"/>
          </a:xfrm>
          <a:prstGeom prst="rect">
            <a:avLst/>
          </a:prstGeom>
        </p:spPr>
      </p:pic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284F917E-8AE3-57A9-AE56-20ACBCE8244A}"/>
              </a:ext>
            </a:extLst>
          </p:cNvPr>
          <p:cNvSpPr/>
          <p:nvPr/>
        </p:nvSpPr>
        <p:spPr>
          <a:xfrm>
            <a:off x="7747138" y="1485240"/>
            <a:ext cx="287552" cy="1046293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AB4DC17-963B-7C2E-2B3D-4D4EABCD7A0E}"/>
              </a:ext>
            </a:extLst>
          </p:cNvPr>
          <p:cNvSpPr txBox="1"/>
          <p:nvPr/>
        </p:nvSpPr>
        <p:spPr>
          <a:xfrm>
            <a:off x="8038326" y="1813671"/>
            <a:ext cx="104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???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5E72D21-4E57-F9BF-33DF-AE8436193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4400" y="1195745"/>
            <a:ext cx="6199799" cy="3801457"/>
          </a:xfrm>
          <a:prstGeom prst="rect">
            <a:avLst/>
          </a:prstGeom>
        </p:spPr>
      </p:pic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C15FE100-519C-2782-27DC-05A5A7AE9C16}"/>
              </a:ext>
            </a:extLst>
          </p:cNvPr>
          <p:cNvSpPr/>
          <p:nvPr/>
        </p:nvSpPr>
        <p:spPr>
          <a:xfrm>
            <a:off x="7645400" y="1529220"/>
            <a:ext cx="389290" cy="101226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F4A2B2-092A-A5C1-E351-D56ACB9027B5}"/>
              </a:ext>
            </a:extLst>
          </p:cNvPr>
          <p:cNvSpPr txBox="1"/>
          <p:nvPr/>
        </p:nvSpPr>
        <p:spPr>
          <a:xfrm>
            <a:off x="8094997" y="1847645"/>
            <a:ext cx="100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3EFA4B6E-80CE-3E61-8AD6-DC66D22E232D}"/>
              </a:ext>
            </a:extLst>
          </p:cNvPr>
          <p:cNvSpPr/>
          <p:nvPr/>
        </p:nvSpPr>
        <p:spPr>
          <a:xfrm>
            <a:off x="6815667" y="3221876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37341A4-6BC0-6FCC-81AD-1832E4A7DA12}"/>
              </a:ext>
            </a:extLst>
          </p:cNvPr>
          <p:cNvSpPr txBox="1"/>
          <p:nvPr/>
        </p:nvSpPr>
        <p:spPr>
          <a:xfrm>
            <a:off x="6987813" y="3212068"/>
            <a:ext cx="94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 + 1</a:t>
            </a:r>
          </a:p>
        </p:txBody>
      </p:sp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CB8891EC-D956-4095-3F16-6D3012E00D09}"/>
              </a:ext>
            </a:extLst>
          </p:cNvPr>
          <p:cNvSpPr/>
          <p:nvPr/>
        </p:nvSpPr>
        <p:spPr>
          <a:xfrm>
            <a:off x="9029650" y="3705503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2235816-3638-AFFC-9C51-2EC71485D60F}"/>
              </a:ext>
            </a:extLst>
          </p:cNvPr>
          <p:cNvSpPr txBox="1"/>
          <p:nvPr/>
        </p:nvSpPr>
        <p:spPr>
          <a:xfrm>
            <a:off x="9176396" y="3695695"/>
            <a:ext cx="11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84BE10C-DDDC-8B63-3435-70868E15DF12}"/>
              </a:ext>
            </a:extLst>
          </p:cNvPr>
          <p:cNvSpPr txBox="1"/>
          <p:nvPr/>
        </p:nvSpPr>
        <p:spPr>
          <a:xfrm>
            <a:off x="9176396" y="4283722"/>
            <a:ext cx="11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66167084-A726-8317-F613-205377D7A778}"/>
              </a:ext>
            </a:extLst>
          </p:cNvPr>
          <p:cNvCxnSpPr/>
          <p:nvPr/>
        </p:nvCxnSpPr>
        <p:spPr>
          <a:xfrm>
            <a:off x="5308600" y="196426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900CAE7-35EE-814F-47EE-3E196CD318C3}"/>
              </a:ext>
            </a:extLst>
          </p:cNvPr>
          <p:cNvCxnSpPr/>
          <p:nvPr/>
        </p:nvCxnSpPr>
        <p:spPr>
          <a:xfrm>
            <a:off x="5300133" y="414122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A17CF614-3E3F-3DCD-0FE9-8DB090E288D3}"/>
              </a:ext>
            </a:extLst>
          </p:cNvPr>
          <p:cNvCxnSpPr/>
          <p:nvPr/>
        </p:nvCxnSpPr>
        <p:spPr>
          <a:xfrm>
            <a:off x="5291667" y="467157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5FE06F8F-112A-D06A-918C-811A5BE7332B}"/>
              </a:ext>
            </a:extLst>
          </p:cNvPr>
          <p:cNvSpPr/>
          <p:nvPr/>
        </p:nvSpPr>
        <p:spPr>
          <a:xfrm>
            <a:off x="6723142" y="4726736"/>
            <a:ext cx="146746" cy="187342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03198E-DE1E-0157-B097-9FF3E234830B}"/>
              </a:ext>
            </a:extLst>
          </p:cNvPr>
          <p:cNvSpPr txBox="1"/>
          <p:nvPr/>
        </p:nvSpPr>
        <p:spPr>
          <a:xfrm>
            <a:off x="6843548" y="4627870"/>
            <a:ext cx="75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" name="Geschweifte Klammer rechts 25">
            <a:extLst>
              <a:ext uri="{FF2B5EF4-FFF2-40B4-BE49-F238E27FC236}">
                <a16:creationId xmlns:a16="http://schemas.microsoft.com/office/drawing/2014/main" id="{CA6B1184-1E56-A911-4AB4-15CDA842CEE8}"/>
              </a:ext>
            </a:extLst>
          </p:cNvPr>
          <p:cNvSpPr/>
          <p:nvPr/>
        </p:nvSpPr>
        <p:spPr>
          <a:xfrm>
            <a:off x="8989044" y="4210040"/>
            <a:ext cx="146746" cy="51669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664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5C5C93C0-A9A6-44B2-A746-57A4146A2C04}"/>
                  </a:ext>
                </a:extLst>
              </p:cNvPr>
              <p:cNvSpPr/>
              <p:nvPr/>
            </p:nvSpPr>
            <p:spPr>
              <a:xfrm>
                <a:off x="3173146" y="7197"/>
                <a:ext cx="9008286" cy="6858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a:fld id="{825F15A7-03F4-43D7-82C5-3E23DA2F108C}" type="mathplaceholder">
                      <a:rPr lang="de-D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a:t>Geben Sie hier eine Formel ein.</a:t>
                    </a:fld>
                  </m:oMath>
                </a14:m>
                <a:r>
                  <a:rPr lang="de-DE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Mathematische Grundlagen</a:t>
                </a:r>
                <a:endParaRPr lang="de-DE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5C5C93C0-A9A6-44B2-A746-57A4146A2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146" y="7197"/>
                <a:ext cx="9008286" cy="6858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Grafik 33">
            <a:extLst>
              <a:ext uri="{FF2B5EF4-FFF2-40B4-BE49-F238E27FC236}">
                <a16:creationId xmlns:a16="http://schemas.microsoft.com/office/drawing/2014/main" id="{BAD855AE-507C-A124-BB06-A85B68257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927820"/>
            <a:ext cx="5767021" cy="2206726"/>
          </a:xfrm>
          <a:prstGeom prst="rect">
            <a:avLst/>
          </a:prstGeo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Weitere Folien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3EFA4B6E-80CE-3E61-8AD6-DC66D22E232D}"/>
              </a:ext>
            </a:extLst>
          </p:cNvPr>
          <p:cNvSpPr/>
          <p:nvPr/>
        </p:nvSpPr>
        <p:spPr>
          <a:xfrm>
            <a:off x="6912217" y="1330012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37341A4-6BC0-6FCC-81AD-1832E4A7DA12}"/>
              </a:ext>
            </a:extLst>
          </p:cNvPr>
          <p:cNvSpPr txBox="1"/>
          <p:nvPr/>
        </p:nvSpPr>
        <p:spPr>
          <a:xfrm>
            <a:off x="7084363" y="1320204"/>
            <a:ext cx="94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 + 1</a:t>
            </a:r>
          </a:p>
        </p:txBody>
      </p:sp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CB8891EC-D956-4095-3F16-6D3012E00D09}"/>
              </a:ext>
            </a:extLst>
          </p:cNvPr>
          <p:cNvSpPr/>
          <p:nvPr/>
        </p:nvSpPr>
        <p:spPr>
          <a:xfrm>
            <a:off x="9126200" y="1813639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schweifte Klammer rechts 30">
            <a:extLst>
              <a:ext uri="{FF2B5EF4-FFF2-40B4-BE49-F238E27FC236}">
                <a16:creationId xmlns:a16="http://schemas.microsoft.com/office/drawing/2014/main" id="{B7412B75-179E-8737-2E55-77703E345F97}"/>
              </a:ext>
            </a:extLst>
          </p:cNvPr>
          <p:cNvSpPr/>
          <p:nvPr/>
        </p:nvSpPr>
        <p:spPr>
          <a:xfrm>
            <a:off x="9085594" y="2318176"/>
            <a:ext cx="146746" cy="51669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2235816-3638-AFFC-9C51-2EC71485D60F}"/>
              </a:ext>
            </a:extLst>
          </p:cNvPr>
          <p:cNvSpPr txBox="1"/>
          <p:nvPr/>
        </p:nvSpPr>
        <p:spPr>
          <a:xfrm>
            <a:off x="9272946" y="1803831"/>
            <a:ext cx="11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84BE10C-DDDC-8B63-3435-70868E15DF12}"/>
              </a:ext>
            </a:extLst>
          </p:cNvPr>
          <p:cNvSpPr txBox="1"/>
          <p:nvPr/>
        </p:nvSpPr>
        <p:spPr>
          <a:xfrm>
            <a:off x="9272946" y="2391858"/>
            <a:ext cx="11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900CAE7-35EE-814F-47EE-3E196CD318C3}"/>
              </a:ext>
            </a:extLst>
          </p:cNvPr>
          <p:cNvCxnSpPr/>
          <p:nvPr/>
        </p:nvCxnSpPr>
        <p:spPr>
          <a:xfrm>
            <a:off x="5401733" y="2240065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A17CF614-3E3F-3DCD-0FE9-8DB090E288D3}"/>
              </a:ext>
            </a:extLst>
          </p:cNvPr>
          <p:cNvCxnSpPr/>
          <p:nvPr/>
        </p:nvCxnSpPr>
        <p:spPr>
          <a:xfrm>
            <a:off x="5401733" y="2775248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6DBE951A-CC5C-0527-DC98-686CFA4CDE23}"/>
              </a:ext>
            </a:extLst>
          </p:cNvPr>
          <p:cNvSpPr/>
          <p:nvPr/>
        </p:nvSpPr>
        <p:spPr>
          <a:xfrm>
            <a:off x="6819692" y="2834872"/>
            <a:ext cx="146746" cy="187342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7691C6-5CE8-F322-2901-2F82C26FD1AA}"/>
              </a:ext>
            </a:extLst>
          </p:cNvPr>
          <p:cNvSpPr txBox="1"/>
          <p:nvPr/>
        </p:nvSpPr>
        <p:spPr>
          <a:xfrm>
            <a:off x="6940098" y="2736006"/>
            <a:ext cx="75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5DE7561B-48D2-ABC8-E9C6-417F3BE7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873" y="3420620"/>
            <a:ext cx="4751806" cy="2291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FD36288-26B5-9788-A90B-8C24881A432D}"/>
                  </a:ext>
                </a:extLst>
              </p:cNvPr>
              <p:cNvSpPr txBox="1"/>
              <p:nvPr/>
            </p:nvSpPr>
            <p:spPr>
              <a:xfrm>
                <a:off x="8610134" y="4110918"/>
                <a:ext cx="313866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𝑓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∈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𝜃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(1)</m:t>
                      </m:r>
                    </m:oMath>
                  </m:oMathPara>
                </a14:m>
                <a:endParaRPr lang="de-DE" sz="1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12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entspricht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sz="12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2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func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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=0</m:t>
                      </m:r>
                    </m:oMath>
                  </m:oMathPara>
                </a14:m>
                <a:endParaRPr lang="de-DE" sz="1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2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func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12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Wir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sind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Fall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2:</m:t>
                      </m:r>
                    </m:oMath>
                  </m:oMathPara>
                </a14:m>
                <a:endParaRPr lang="de-DE" sz="12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func>
                            <m:func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FD36288-26B5-9788-A90B-8C24881A4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134" y="4110918"/>
                <a:ext cx="3138660" cy="20313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64299935-7CAD-F42F-5029-237D91B72550}"/>
                  </a:ext>
                </a:extLst>
              </p:cNvPr>
              <p:cNvSpPr txBox="1"/>
              <p:nvPr/>
            </p:nvSpPr>
            <p:spPr>
              <a:xfrm>
                <a:off x="8627307" y="3429000"/>
                <a:ext cx="3138441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i="1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falls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sonst</m:t>
                            </m:r>
                          </m:e>
                        </m:eqArr>
                      </m:e>
                    </m:d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64299935-7CAD-F42F-5029-237D91B72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307" y="3429000"/>
                <a:ext cx="3138441" cy="6819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7552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Weitere Folien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ADE946-056D-876C-E161-7AB1C82D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22" y="1195746"/>
            <a:ext cx="5466012" cy="1769392"/>
          </a:xfrm>
          <a:prstGeom prst="rect">
            <a:avLst/>
          </a:prstGeom>
        </p:spPr>
      </p:pic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6633081-D829-EE77-2275-C904F1D35F98}"/>
              </a:ext>
            </a:extLst>
          </p:cNvPr>
          <p:cNvSpPr/>
          <p:nvPr/>
        </p:nvSpPr>
        <p:spPr>
          <a:xfrm>
            <a:off x="6962413" y="1485240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19462D9C-D21D-7769-7E23-991D25386DAB}"/>
              </a:ext>
            </a:extLst>
          </p:cNvPr>
          <p:cNvSpPr/>
          <p:nvPr/>
        </p:nvSpPr>
        <p:spPr>
          <a:xfrm>
            <a:off x="8830734" y="1820333"/>
            <a:ext cx="264450" cy="97264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7E91D5F-D3A2-A9EC-415B-50CA4A1E49E3}"/>
              </a:ext>
            </a:extLst>
          </p:cNvPr>
          <p:cNvSpPr txBox="1"/>
          <p:nvPr/>
        </p:nvSpPr>
        <p:spPr>
          <a:xfrm>
            <a:off x="7201775" y="1406407"/>
            <a:ext cx="5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163956-72B3-675F-D16C-8BC72320D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401" y="1205694"/>
            <a:ext cx="5820783" cy="3801494"/>
          </a:xfrm>
          <a:prstGeom prst="rect">
            <a:avLst/>
          </a:prstGeom>
        </p:spPr>
      </p:pic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284F917E-8AE3-57A9-AE56-20ACBCE8244A}"/>
              </a:ext>
            </a:extLst>
          </p:cNvPr>
          <p:cNvSpPr/>
          <p:nvPr/>
        </p:nvSpPr>
        <p:spPr>
          <a:xfrm>
            <a:off x="7747138" y="1485240"/>
            <a:ext cx="287552" cy="1046293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AB4DC17-963B-7C2E-2B3D-4D4EABCD7A0E}"/>
              </a:ext>
            </a:extLst>
          </p:cNvPr>
          <p:cNvSpPr txBox="1"/>
          <p:nvPr/>
        </p:nvSpPr>
        <p:spPr>
          <a:xfrm>
            <a:off x="8038326" y="1813671"/>
            <a:ext cx="104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???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5E72D21-4E57-F9BF-33DF-AE8436193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4400" y="1195745"/>
            <a:ext cx="6199799" cy="3801457"/>
          </a:xfrm>
          <a:prstGeom prst="rect">
            <a:avLst/>
          </a:prstGeom>
        </p:spPr>
      </p:pic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C15FE100-519C-2782-27DC-05A5A7AE9C16}"/>
              </a:ext>
            </a:extLst>
          </p:cNvPr>
          <p:cNvSpPr/>
          <p:nvPr/>
        </p:nvSpPr>
        <p:spPr>
          <a:xfrm>
            <a:off x="7645400" y="1529220"/>
            <a:ext cx="389290" cy="101226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3EFA4B6E-80CE-3E61-8AD6-DC66D22E232D}"/>
              </a:ext>
            </a:extLst>
          </p:cNvPr>
          <p:cNvSpPr/>
          <p:nvPr/>
        </p:nvSpPr>
        <p:spPr>
          <a:xfrm>
            <a:off x="6815667" y="3221876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37341A4-6BC0-6FCC-81AD-1832E4A7DA12}"/>
              </a:ext>
            </a:extLst>
          </p:cNvPr>
          <p:cNvSpPr txBox="1"/>
          <p:nvPr/>
        </p:nvSpPr>
        <p:spPr>
          <a:xfrm>
            <a:off x="6987813" y="3212068"/>
            <a:ext cx="17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Basisfall</a:t>
            </a:r>
            <a:r>
              <a:rPr lang="de-DE" dirty="0">
                <a:solidFill>
                  <a:srgbClr val="FF0000"/>
                </a:solidFill>
              </a:rPr>
              <a:t> 1 + 1 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66167084-A726-8317-F613-205377D7A778}"/>
              </a:ext>
            </a:extLst>
          </p:cNvPr>
          <p:cNvCxnSpPr/>
          <p:nvPr/>
        </p:nvCxnSpPr>
        <p:spPr>
          <a:xfrm>
            <a:off x="5308600" y="196426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900CAE7-35EE-814F-47EE-3E196CD318C3}"/>
              </a:ext>
            </a:extLst>
          </p:cNvPr>
          <p:cNvCxnSpPr/>
          <p:nvPr/>
        </p:nvCxnSpPr>
        <p:spPr>
          <a:xfrm>
            <a:off x="5300133" y="414122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A17CF614-3E3F-3DCD-0FE9-8DB090E288D3}"/>
              </a:ext>
            </a:extLst>
          </p:cNvPr>
          <p:cNvCxnSpPr/>
          <p:nvPr/>
        </p:nvCxnSpPr>
        <p:spPr>
          <a:xfrm>
            <a:off x="5291667" y="467157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5FE06F8F-112A-D06A-918C-811A5BE7332B}"/>
              </a:ext>
            </a:extLst>
          </p:cNvPr>
          <p:cNvSpPr/>
          <p:nvPr/>
        </p:nvSpPr>
        <p:spPr>
          <a:xfrm>
            <a:off x="6723142" y="4726736"/>
            <a:ext cx="146746" cy="187342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03198E-DE1E-0157-B097-9FF3E234830B}"/>
              </a:ext>
            </a:extLst>
          </p:cNvPr>
          <p:cNvSpPr txBox="1"/>
          <p:nvPr/>
        </p:nvSpPr>
        <p:spPr>
          <a:xfrm>
            <a:off x="6843548" y="4627870"/>
            <a:ext cx="75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A1014CFD-2A30-4861-E073-08F9562754AD}"/>
                  </a:ext>
                </a:extLst>
              </p:cNvPr>
              <p:cNvSpPr txBox="1"/>
              <p:nvPr/>
            </p:nvSpPr>
            <p:spPr>
              <a:xfrm>
                <a:off x="9512618" y="3908278"/>
                <a:ext cx="3138441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i="1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falls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sonst</m:t>
                            </m:r>
                          </m:e>
                        </m:eqArr>
                      </m:e>
                    </m:d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A1014CFD-2A30-4861-E073-08F956275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618" y="3908278"/>
                <a:ext cx="3138441" cy="6819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Geschweifte Klammer rechts 35">
            <a:extLst>
              <a:ext uri="{FF2B5EF4-FFF2-40B4-BE49-F238E27FC236}">
                <a16:creationId xmlns:a16="http://schemas.microsoft.com/office/drawing/2014/main" id="{D9E6A420-0623-9BFD-1358-00EC24513462}"/>
              </a:ext>
            </a:extLst>
          </p:cNvPr>
          <p:cNvSpPr/>
          <p:nvPr/>
        </p:nvSpPr>
        <p:spPr>
          <a:xfrm>
            <a:off x="9015307" y="3664373"/>
            <a:ext cx="264450" cy="106233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F69A809-DF7C-EC11-613E-AFDEDE19240D}"/>
                  </a:ext>
                </a:extLst>
              </p:cNvPr>
              <p:cNvSpPr txBox="1"/>
              <p:nvPr/>
            </p:nvSpPr>
            <p:spPr>
              <a:xfrm>
                <a:off x="8472607" y="1688412"/>
                <a:ext cx="3138441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i="1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falls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sonst</m:t>
                            </m:r>
                          </m:e>
                        </m:eqArr>
                      </m:e>
                    </m:d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F69A809-DF7C-EC11-613E-AFDEDE192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607" y="1688412"/>
                <a:ext cx="3138441" cy="681918"/>
              </a:xfrm>
              <a:prstGeom prst="rect">
                <a:avLst/>
              </a:prstGeom>
              <a:blipFill>
                <a:blip r:embed="rId8"/>
                <a:stretch>
                  <a:fillRect l="-1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feld 39">
            <a:extLst>
              <a:ext uri="{FF2B5EF4-FFF2-40B4-BE49-F238E27FC236}">
                <a16:creationId xmlns:a16="http://schemas.microsoft.com/office/drawing/2014/main" id="{15F2081C-B031-82B4-C6B4-E1DC994E2FC4}"/>
              </a:ext>
            </a:extLst>
          </p:cNvPr>
          <p:cNvSpPr txBox="1"/>
          <p:nvPr/>
        </p:nvSpPr>
        <p:spPr>
          <a:xfrm>
            <a:off x="8167087" y="1823720"/>
            <a:ext cx="58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1+</a:t>
            </a:r>
          </a:p>
        </p:txBody>
      </p:sp>
    </p:spTree>
    <p:extLst>
      <p:ext uri="{BB962C8B-B14F-4D97-AF65-F5344CB8AC3E}">
        <p14:creationId xmlns:p14="http://schemas.microsoft.com/office/powerpoint/2010/main" val="914564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Weitere Folien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ADE946-056D-876C-E161-7AB1C82D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22" y="1195746"/>
            <a:ext cx="5466012" cy="1769392"/>
          </a:xfrm>
          <a:prstGeom prst="rect">
            <a:avLst/>
          </a:prstGeom>
        </p:spPr>
      </p:pic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6633081-D829-EE77-2275-C904F1D35F98}"/>
              </a:ext>
            </a:extLst>
          </p:cNvPr>
          <p:cNvSpPr/>
          <p:nvPr/>
        </p:nvSpPr>
        <p:spPr>
          <a:xfrm>
            <a:off x="6962413" y="1485240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19462D9C-D21D-7769-7E23-991D25386DAB}"/>
              </a:ext>
            </a:extLst>
          </p:cNvPr>
          <p:cNvSpPr/>
          <p:nvPr/>
        </p:nvSpPr>
        <p:spPr>
          <a:xfrm>
            <a:off x="8830734" y="1820333"/>
            <a:ext cx="264450" cy="97264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7E91D5F-D3A2-A9EC-415B-50CA4A1E49E3}"/>
              </a:ext>
            </a:extLst>
          </p:cNvPr>
          <p:cNvSpPr txBox="1"/>
          <p:nvPr/>
        </p:nvSpPr>
        <p:spPr>
          <a:xfrm>
            <a:off x="7201775" y="1406407"/>
            <a:ext cx="5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8A1CE3B4-4859-1227-5D8F-5119DA3B51FE}"/>
              </a:ext>
            </a:extLst>
          </p:cNvPr>
          <p:cNvCxnSpPr/>
          <p:nvPr/>
        </p:nvCxnSpPr>
        <p:spPr>
          <a:xfrm>
            <a:off x="4555067" y="1955800"/>
            <a:ext cx="609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8399B7C9-C90B-D142-A34C-2781BCF25993}"/>
              </a:ext>
            </a:extLst>
          </p:cNvPr>
          <p:cNvSpPr txBox="1"/>
          <p:nvPr/>
        </p:nvSpPr>
        <p:spPr>
          <a:xfrm>
            <a:off x="3598193" y="3485342"/>
            <a:ext cx="511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Symbol" panose="05050102010706020507" pitchFamily="18" charset="2"/>
              </a:rPr>
              <a:t> </a:t>
            </a:r>
            <a:r>
              <a:rPr lang="de-DE" dirty="0" err="1">
                <a:sym typeface="Symbol" panose="05050102010706020507" pitchFamily="18" charset="2"/>
              </a:rPr>
              <a:t>get_image_avl</a:t>
            </a:r>
            <a:r>
              <a:rPr lang="de-DE" dirty="0">
                <a:sym typeface="Symbol" panose="05050102010706020507" pitchFamily="18" charset="2"/>
              </a:rPr>
              <a:t> hat eine Laufzeit von (log n)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FE4E63DC-2093-526D-57B9-32C22C1A7482}"/>
                  </a:ext>
                </a:extLst>
              </p:cNvPr>
              <p:cNvSpPr txBox="1"/>
              <p:nvPr/>
            </p:nvSpPr>
            <p:spPr>
              <a:xfrm>
                <a:off x="9099173" y="1985990"/>
                <a:ext cx="3138441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i="1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falls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sonst</m:t>
                            </m:r>
                          </m:e>
                        </m:eqArr>
                      </m:e>
                    </m:d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FE4E63DC-2093-526D-57B9-32C22C1A7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173" y="1985990"/>
                <a:ext cx="3138441" cy="681918"/>
              </a:xfrm>
              <a:prstGeom prst="rect">
                <a:avLst/>
              </a:prstGeom>
              <a:blipFill>
                <a:blip r:embed="rId5"/>
                <a:stretch>
                  <a:fillRect l="-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151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Vergleich mit anderen Hashmethoden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Weitere Folien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67E22DB5-10D4-D629-FC41-0B2A0BD58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86" y="1667259"/>
            <a:ext cx="8416852" cy="3987229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DB9B69B3-19B6-E7EC-895D-78DA6B46D126}"/>
              </a:ext>
            </a:extLst>
          </p:cNvPr>
          <p:cNvSpPr txBox="1"/>
          <p:nvPr/>
        </p:nvSpPr>
        <p:spPr>
          <a:xfrm>
            <a:off x="6695054" y="6591740"/>
            <a:ext cx="6097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https://content-blockchain.org/de/technische-evaluierung/testen-verschiedener-bild-hashfunktionen/</a:t>
            </a:r>
          </a:p>
        </p:txBody>
      </p:sp>
    </p:spTree>
    <p:extLst>
      <p:ext uri="{BB962C8B-B14F-4D97-AF65-F5344CB8AC3E}">
        <p14:creationId xmlns:p14="http://schemas.microsoft.com/office/powerpoint/2010/main" val="2165650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83714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79" y="2766216"/>
            <a:ext cx="3043550" cy="1325563"/>
          </a:xfrm>
        </p:spPr>
        <p:txBody>
          <a:bodyPr/>
          <a:lstStyle/>
          <a:p>
            <a:r>
              <a:rPr lang="de-DE" sz="4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Einleitung</a:t>
            </a:r>
            <a:endParaRPr lang="de-DE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3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A9ABC2B-E953-4FCC-B27B-680CCBA0AEF8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1C4FA12-EEBF-46D8-BB89-C442486EB67A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52A35D9-5841-4C12-9F73-1AD6C9136A09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3B761AEB-8C66-4A98-B9F9-15A322915FF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009C5E0A-4004-498D-B839-72AB172AD039}"/>
              </a:ext>
            </a:extLst>
          </p:cNvPr>
          <p:cNvSpPr txBox="1"/>
          <p:nvPr/>
        </p:nvSpPr>
        <p:spPr>
          <a:xfrm>
            <a:off x="3370798" y="423987"/>
            <a:ext cx="8634117" cy="531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Ziel des Praktikums: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>
              <a:solidFill>
                <a:prstClr val="black"/>
              </a:solidFill>
              <a:latin typeface="Calibri" panose="020F0502020204030204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>
              <a:solidFill>
                <a:prstClr val="black"/>
              </a:solidFill>
              <a:latin typeface="Calibri" panose="020F0502020204030204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Eine Bildersuchmaschine mit folgenden 2 Operationen erstellen:</a:t>
            </a:r>
            <a:endParaRPr lang="de-DE" sz="400" dirty="0">
              <a:solidFill>
                <a:prstClr val="black"/>
              </a:solidFill>
              <a:latin typeface="Calibri" panose="020F0502020204030204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endParaRPr lang="de-DE" dirty="0">
              <a:solidFill>
                <a:prstClr val="black"/>
              </a:solidFill>
              <a:latin typeface="Calibri" panose="020F0502020204030204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Möglichst effiziente </a:t>
            </a:r>
            <a:r>
              <a:rPr lang="de-DE" b="1" dirty="0" err="1">
                <a:solidFill>
                  <a:prstClr val="black"/>
                </a:solidFill>
                <a:latin typeface="Calibri" panose="020F0502020204030204"/>
              </a:rPr>
              <a:t>get</a:t>
            </a:r>
            <a:r>
              <a:rPr lang="de-DE" b="1" dirty="0">
                <a:solidFill>
                  <a:prstClr val="black"/>
                </a:solidFill>
                <a:latin typeface="Calibri" panose="020F0502020204030204"/>
              </a:rPr>
              <a:t>()-Methode</a:t>
            </a: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, </a:t>
            </a:r>
          </a:p>
          <a:p>
            <a:pPr marL="1600200" lvl="3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Prüft ob ein übergebenes Bild im Datensatz enthalten ist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400" dirty="0">
              <a:solidFill>
                <a:prstClr val="black"/>
              </a:solidFill>
              <a:latin typeface="Calibri" panose="020F0502020204030204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endParaRPr lang="de-DE" dirty="0">
              <a:solidFill>
                <a:prstClr val="black"/>
              </a:solidFill>
              <a:latin typeface="Calibri" panose="020F0502020204030204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Möglichst effiziente </a:t>
            </a:r>
            <a:r>
              <a:rPr lang="de-DE" b="1" dirty="0" err="1">
                <a:solidFill>
                  <a:prstClr val="black"/>
                </a:solidFill>
                <a:latin typeface="Calibri" panose="020F0502020204030204"/>
              </a:rPr>
              <a:t>getMostSimilar</a:t>
            </a:r>
            <a:r>
              <a:rPr lang="de-DE" b="1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de-DE" b="1" dirty="0" err="1">
                <a:solidFill>
                  <a:prstClr val="black"/>
                </a:solidFill>
                <a:latin typeface="Calibri" panose="020F0502020204030204"/>
              </a:rPr>
              <a:t>image</a:t>
            </a:r>
            <a:r>
              <a:rPr lang="de-DE" b="1" dirty="0">
                <a:solidFill>
                  <a:prstClr val="black"/>
                </a:solidFill>
                <a:latin typeface="Calibri" panose="020F0502020204030204"/>
              </a:rPr>
              <a:t>)-Methode</a:t>
            </a: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, </a:t>
            </a:r>
          </a:p>
          <a:p>
            <a:pPr marL="1600200" lvl="3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Gibt das ähnlichste Bild zum übergebenen Bild zurück</a:t>
            </a:r>
            <a:endParaRPr lang="de-DE" sz="600" dirty="0">
              <a:solidFill>
                <a:prstClr val="black"/>
              </a:solidFill>
              <a:latin typeface="Calibri" panose="020F0502020204030204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tabLst/>
              <a:defRPr/>
            </a:pPr>
            <a:endParaRPr lang="de-DE" sz="100" dirty="0">
              <a:solidFill>
                <a:prstClr val="black"/>
              </a:solidFill>
              <a:latin typeface="Calibri" panose="020F0502020204030204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tabLst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     </a:t>
            </a:r>
            <a:endParaRPr lang="de-DE" sz="40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b="1" dirty="0">
              <a:solidFill>
                <a:prstClr val="black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sz="100" dirty="0">
              <a:solidFill>
                <a:prstClr val="black"/>
              </a:solidFill>
              <a:latin typeface="Calibri" panose="020F0502020204030204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tabLst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    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8450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885" y="2766218"/>
            <a:ext cx="7048223" cy="1325563"/>
          </a:xfrm>
        </p:spPr>
        <p:txBody>
          <a:bodyPr>
            <a:normAutofit fontScale="90000"/>
          </a:bodyPr>
          <a:lstStyle/>
          <a:p>
            <a:r>
              <a:rPr lang="de-DE" sz="49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1. Datensatz und Datentypen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4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09" y="343995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33661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83714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2" y="2992615"/>
            <a:ext cx="3043550" cy="1562163"/>
          </a:xfrm>
        </p:spPr>
        <p:txBody>
          <a:bodyPr>
            <a:noAutofit/>
          </a:bodyPr>
          <a:lstStyle/>
          <a:p>
            <a:r>
              <a:rPr lang="de-DE" sz="3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Cats </a:t>
            </a:r>
            <a:r>
              <a:rPr lang="de-DE" sz="36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vs</a:t>
            </a:r>
            <a:r>
              <a:rPr lang="de-DE" sz="3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Dogs</a:t>
            </a:r>
            <a:br>
              <a:rPr lang="de-DE" sz="3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</a:br>
            <a:endParaRPr lang="de-DE" sz="3600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4367" y="842321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/>
              <a:t>Images:                                    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Test Images: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5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291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1. Datensatz und Datentypen</a:t>
            </a:r>
          </a:p>
        </p:txBody>
      </p:sp>
      <p:pic>
        <p:nvPicPr>
          <p:cNvPr id="5" name="Grafik 4" descr="Ein Bild, das Katze, Wand, drinnen, orange enthält.&#10;&#10;Automatisch generierte Beschreibung">
            <a:extLst>
              <a:ext uri="{FF2B5EF4-FFF2-40B4-BE49-F238E27FC236}">
                <a16:creationId xmlns:a16="http://schemas.microsoft.com/office/drawing/2014/main" id="{B97A9B04-EC4A-FD00-13C8-AC4232F5E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918" y="1261485"/>
            <a:ext cx="1567807" cy="1175855"/>
          </a:xfrm>
          <a:prstGeom prst="rect">
            <a:avLst/>
          </a:prstGeom>
        </p:spPr>
      </p:pic>
      <p:pic>
        <p:nvPicPr>
          <p:cNvPr id="7" name="Grafik 6" descr="Ein Bild, das Hund, drinnen, Boden, braun enthält.&#10;&#10;Automatisch generierte Beschreibung">
            <a:extLst>
              <a:ext uri="{FF2B5EF4-FFF2-40B4-BE49-F238E27FC236}">
                <a16:creationId xmlns:a16="http://schemas.microsoft.com/office/drawing/2014/main" id="{FCA48DAA-A932-8927-0893-2F98A1D71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235" y="842321"/>
            <a:ext cx="1316546" cy="2013067"/>
          </a:xfrm>
          <a:prstGeom prst="rect">
            <a:avLst/>
          </a:prstGeom>
        </p:spPr>
      </p:pic>
      <p:pic>
        <p:nvPicPr>
          <p:cNvPr id="17" name="Grafik 16" descr="Ein Bild, das Katze, drinnen, weiß, Säugetier enthält.&#10;&#10;Automatisch generierte Beschreibung">
            <a:extLst>
              <a:ext uri="{FF2B5EF4-FFF2-40B4-BE49-F238E27FC236}">
                <a16:creationId xmlns:a16="http://schemas.microsoft.com/office/drawing/2014/main" id="{2BABD70A-7B4C-4337-4EF9-DE3156CDE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91" y="1163054"/>
            <a:ext cx="1676400" cy="1371600"/>
          </a:xfrm>
          <a:prstGeom prst="rect">
            <a:avLst/>
          </a:prstGeom>
        </p:spPr>
      </p:pic>
      <p:pic>
        <p:nvPicPr>
          <p:cNvPr id="20" name="Grafik 19" descr="Ein Bild, das Katze, Baum, draußen, sitzend enthält.&#10;&#10;Automatisch generierte Beschreibung">
            <a:extLst>
              <a:ext uri="{FF2B5EF4-FFF2-40B4-BE49-F238E27FC236}">
                <a16:creationId xmlns:a16="http://schemas.microsoft.com/office/drawing/2014/main" id="{817FF7EC-EB59-A24F-4A67-D2295F9A13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238" y="1163053"/>
            <a:ext cx="1445199" cy="1371601"/>
          </a:xfrm>
          <a:prstGeom prst="rect">
            <a:avLst/>
          </a:prstGeom>
        </p:spPr>
      </p:pic>
      <p:pic>
        <p:nvPicPr>
          <p:cNvPr id="22" name="Grafik 21" descr="Ein Bild, das Hund, drinnen, Wand, sitzend enthält.&#10;&#10;Automatisch generierte Beschreibung">
            <a:extLst>
              <a:ext uri="{FF2B5EF4-FFF2-40B4-BE49-F238E27FC236}">
                <a16:creationId xmlns:a16="http://schemas.microsoft.com/office/drawing/2014/main" id="{D70836C3-6580-D948-0192-413300CFD7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571" y="1109220"/>
            <a:ext cx="1254611" cy="1479266"/>
          </a:xfrm>
          <a:prstGeom prst="rect">
            <a:avLst/>
          </a:prstGeom>
        </p:spPr>
      </p:pic>
      <p:pic>
        <p:nvPicPr>
          <p:cNvPr id="24" name="Grafik 23" descr="Ein Bild, das Katze, drinnen, Säugetier, Hund enthält.&#10;&#10;Automatisch generierte Beschreibung">
            <a:extLst>
              <a:ext uri="{FF2B5EF4-FFF2-40B4-BE49-F238E27FC236}">
                <a16:creationId xmlns:a16="http://schemas.microsoft.com/office/drawing/2014/main" id="{E9602E5F-8911-1ED6-1E7C-BABD65DA58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74" y="3421543"/>
            <a:ext cx="1026096" cy="718267"/>
          </a:xfrm>
          <a:prstGeom prst="rect">
            <a:avLst/>
          </a:prstGeom>
        </p:spPr>
      </p:pic>
      <p:pic>
        <p:nvPicPr>
          <p:cNvPr id="26" name="Grafik 25" descr="Ein Bild, das Hund, Boden, drinnen, schwarz enthält.&#10;&#10;Automatisch generierte Beschreibung">
            <a:extLst>
              <a:ext uri="{FF2B5EF4-FFF2-40B4-BE49-F238E27FC236}">
                <a16:creationId xmlns:a16="http://schemas.microsoft.com/office/drawing/2014/main" id="{DBF71C4F-54B7-67C4-6D7C-6C7867AA77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18" y="3094876"/>
            <a:ext cx="1828800" cy="1371600"/>
          </a:xfrm>
          <a:prstGeom prst="rect">
            <a:avLst/>
          </a:prstGeom>
        </p:spPr>
      </p:pic>
      <p:pic>
        <p:nvPicPr>
          <p:cNvPr id="28" name="Grafik 27" descr="Ein Bild, das Katze, Boden, drinnen, Säugetier enthält.&#10;&#10;Automatisch generierte Beschreibung">
            <a:extLst>
              <a:ext uri="{FF2B5EF4-FFF2-40B4-BE49-F238E27FC236}">
                <a16:creationId xmlns:a16="http://schemas.microsoft.com/office/drawing/2014/main" id="{6A964CCD-2F7A-612B-E06D-DDEFC3943A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86" y="3290138"/>
            <a:ext cx="1019175" cy="981075"/>
          </a:xfrm>
          <a:prstGeom prst="rect">
            <a:avLst/>
          </a:prstGeom>
        </p:spPr>
      </p:pic>
      <p:pic>
        <p:nvPicPr>
          <p:cNvPr id="30" name="Grafik 29" descr="Ein Bild, das Hund, Gras, braun, draußen enthält.&#10;&#10;Automatisch generierte Beschreibung">
            <a:extLst>
              <a:ext uri="{FF2B5EF4-FFF2-40B4-BE49-F238E27FC236}">
                <a16:creationId xmlns:a16="http://schemas.microsoft.com/office/drawing/2014/main" id="{B973858E-BBCA-F41A-3FCF-73DA3F9CC9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812" y="3162322"/>
            <a:ext cx="1468771" cy="1236705"/>
          </a:xfrm>
          <a:prstGeom prst="rect">
            <a:avLst/>
          </a:prstGeom>
        </p:spPr>
      </p:pic>
      <p:pic>
        <p:nvPicPr>
          <p:cNvPr id="32" name="Grafik 31" descr="Ein Bild, das Hund, drinnen, Person, Säugetier enthält.&#10;&#10;Automatisch generierte Beschreibung">
            <a:extLst>
              <a:ext uri="{FF2B5EF4-FFF2-40B4-BE49-F238E27FC236}">
                <a16:creationId xmlns:a16="http://schemas.microsoft.com/office/drawing/2014/main" id="{BE78DF2B-3989-F533-BFE8-8B4EDDDFD0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956" y="3323474"/>
            <a:ext cx="1219200" cy="914400"/>
          </a:xfrm>
          <a:prstGeom prst="rect">
            <a:avLst/>
          </a:prstGeom>
        </p:spPr>
      </p:pic>
      <p:pic>
        <p:nvPicPr>
          <p:cNvPr id="34" name="Grafik 33" descr="Ein Bild, das Hund, drinnen, Säugetier, braun enthält.&#10;&#10;Automatisch generierte Beschreibung">
            <a:extLst>
              <a:ext uri="{FF2B5EF4-FFF2-40B4-BE49-F238E27FC236}">
                <a16:creationId xmlns:a16="http://schemas.microsoft.com/office/drawing/2014/main" id="{43F608C3-2964-1C8E-5FD3-483F90136D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04" y="4914334"/>
            <a:ext cx="2126841" cy="1467147"/>
          </a:xfrm>
          <a:prstGeom prst="rect">
            <a:avLst/>
          </a:prstGeom>
        </p:spPr>
      </p:pic>
      <p:pic>
        <p:nvPicPr>
          <p:cNvPr id="36" name="Grafik 35" descr="Ein Bild, das Hund, drinnen, Wand, sitzend enthält.&#10;&#10;Automatisch generierte Beschreibung">
            <a:extLst>
              <a:ext uri="{FF2B5EF4-FFF2-40B4-BE49-F238E27FC236}">
                <a16:creationId xmlns:a16="http://schemas.microsoft.com/office/drawing/2014/main" id="{7CB32615-ADB5-567B-EFFC-DA99D16B86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634" y="4697364"/>
            <a:ext cx="1472121" cy="1735724"/>
          </a:xfrm>
          <a:prstGeom prst="rect">
            <a:avLst/>
          </a:prstGeom>
        </p:spPr>
      </p:pic>
      <p:pic>
        <p:nvPicPr>
          <p:cNvPr id="38" name="Grafik 37" descr="Ein Bild, das Katze, Säugetier, drinnen, suchend enthält.&#10;&#10;Automatisch generierte Beschreibung">
            <a:extLst>
              <a:ext uri="{FF2B5EF4-FFF2-40B4-BE49-F238E27FC236}">
                <a16:creationId xmlns:a16="http://schemas.microsoft.com/office/drawing/2014/main" id="{3DAEBDDE-C917-890D-4A5F-2F7EEF8F25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273" y="5314006"/>
            <a:ext cx="1320940" cy="741534"/>
          </a:xfrm>
          <a:prstGeom prst="rect">
            <a:avLst/>
          </a:prstGeom>
        </p:spPr>
      </p:pic>
      <p:pic>
        <p:nvPicPr>
          <p:cNvPr id="40" name="Grafik 39" descr="Ein Bild, das Katze, Säugetier, Hauskatze, Boden enthält.&#10;&#10;Automatisch generierte Beschreibung">
            <a:extLst>
              <a:ext uri="{FF2B5EF4-FFF2-40B4-BE49-F238E27FC236}">
                <a16:creationId xmlns:a16="http://schemas.microsoft.com/office/drawing/2014/main" id="{86024666-12FF-A7C6-C066-C82823590C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138" y="5283314"/>
            <a:ext cx="934734" cy="934734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8F03EBE8-4C53-2C99-80CA-C0B6E3675E54}"/>
              </a:ext>
            </a:extLst>
          </p:cNvPr>
          <p:cNvCxnSpPr/>
          <p:nvPr/>
        </p:nvCxnSpPr>
        <p:spPr>
          <a:xfrm>
            <a:off x="3173146" y="4554778"/>
            <a:ext cx="901885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981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/>
              <a:t>Set: imageHashSet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4" y="3215468"/>
            <a:ext cx="3043550" cy="486364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Genutzte Datentypen</a:t>
            </a:r>
            <a:endParaRPr lang="de-DE" sz="2400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287" y="72426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6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291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1. Datensatz und Datentypen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D55FA4E-E2E8-436A-B484-835042330D3F}"/>
              </a:ext>
            </a:extLst>
          </p:cNvPr>
          <p:cNvSpPr txBox="1"/>
          <p:nvPr/>
        </p:nvSpPr>
        <p:spPr>
          <a:xfrm>
            <a:off x="3445287" y="577528"/>
            <a:ext cx="236160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Set aller Image Hashes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B0903C-0ACD-5454-F890-CD75E3CDB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808" y="1069168"/>
            <a:ext cx="5004259" cy="5043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500C451-0F18-520C-F13B-0BBCB8AC502F}"/>
              </a:ext>
            </a:extLst>
          </p:cNvPr>
          <p:cNvSpPr txBox="1"/>
          <p:nvPr/>
        </p:nvSpPr>
        <p:spPr>
          <a:xfrm>
            <a:off x="8610600" y="724262"/>
            <a:ext cx="3218848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Vorteil: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Ermöglicht mit Laufzeit von </a:t>
            </a:r>
            <a:r>
              <a:rPr lang="de-DE" dirty="0">
                <a:sym typeface="Symbol" panose="05050102010706020507" pitchFamily="18" charset="2"/>
              </a:rPr>
              <a:t>(1) herauszufinden, ob ein Hash im Images Ordner vorhanden ist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>
              <a:sym typeface="Symbol" panose="05050102010706020507" pitchFamily="18" charset="2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>
                <a:sym typeface="Symbol" panose="05050102010706020507" pitchFamily="18" charset="2"/>
              </a:rPr>
              <a:t>Nachteil: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Problem, wenn mehrere Bilder mit gleichem Hash im Image Ordner sind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Relevant für </a:t>
            </a:r>
            <a:r>
              <a:rPr lang="de-DE" dirty="0" err="1"/>
              <a:t>get</a:t>
            </a:r>
            <a:r>
              <a:rPr lang="de-DE" dirty="0"/>
              <a:t>()-Methode mit Laufzeit </a:t>
            </a:r>
            <a:r>
              <a:rPr lang="de-DE" dirty="0">
                <a:sym typeface="Symbol" panose="05050102010706020507" pitchFamily="18" charset="2"/>
              </a:rPr>
              <a:t>(1) 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728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/>
              <a:t>Set: imageHashSet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4" y="3215468"/>
            <a:ext cx="3043550" cy="486364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Genutzte Datentypen – Hash Dictionary</a:t>
            </a:r>
            <a:endParaRPr lang="de-DE" sz="2400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287" y="72426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7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291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1. Datensatz und Datentypen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D55FA4E-E2E8-436A-B484-835042330D3F}"/>
              </a:ext>
            </a:extLst>
          </p:cNvPr>
          <p:cNvSpPr txBox="1"/>
          <p:nvPr/>
        </p:nvSpPr>
        <p:spPr>
          <a:xfrm>
            <a:off x="3445287" y="577528"/>
            <a:ext cx="456977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Set aller Image Hashes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Dictionary aller Image </a:t>
            </a:r>
            <a:r>
              <a:rPr lang="de-DE" dirty="0" err="1"/>
              <a:t>Paths</a:t>
            </a:r>
            <a:r>
              <a:rPr lang="de-DE" dirty="0"/>
              <a:t> mit Hashes als </a:t>
            </a:r>
            <a:r>
              <a:rPr lang="de-DE" dirty="0" err="1"/>
              <a:t>key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B0903C-0ACD-5454-F890-CD75E3CDB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86" y="1077253"/>
            <a:ext cx="5004259" cy="5043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500C451-0F18-520C-F13B-0BBCB8AC502F}"/>
              </a:ext>
            </a:extLst>
          </p:cNvPr>
          <p:cNvSpPr txBox="1"/>
          <p:nvPr/>
        </p:nvSpPr>
        <p:spPr>
          <a:xfrm>
            <a:off x="8610600" y="724262"/>
            <a:ext cx="3218848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Vorteil: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Ermöglicht mit Laufzeit von </a:t>
            </a:r>
            <a:r>
              <a:rPr lang="de-DE" dirty="0">
                <a:sym typeface="Symbol" panose="05050102010706020507" pitchFamily="18" charset="2"/>
              </a:rPr>
              <a:t>(1) den Image Path eines Bildes anhand seines Hashes zu ermitteln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>
              <a:sym typeface="Symbol" panose="05050102010706020507" pitchFamily="18" charset="2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>
                <a:sym typeface="Symbol" panose="05050102010706020507" pitchFamily="18" charset="2"/>
              </a:rPr>
              <a:t>Nachteil: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Problem, wenn mehrere Bilder mit gleichem Hash im Image Ordner sind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Relevant für </a:t>
            </a:r>
            <a:r>
              <a:rPr lang="de-DE" dirty="0" err="1"/>
              <a:t>get</a:t>
            </a:r>
            <a:r>
              <a:rPr lang="de-DE" dirty="0"/>
              <a:t>()-Methode mit Laufzeit </a:t>
            </a:r>
            <a:r>
              <a:rPr lang="de-DE" dirty="0">
                <a:sym typeface="Symbol" panose="05050102010706020507" pitchFamily="18" charset="2"/>
              </a:rPr>
              <a:t>(1) </a:t>
            </a:r>
            <a:endParaRPr lang="de-DE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Grafik 6" descr="Ein Bild, das Text, Katze, Screenshot enthält.&#10;&#10;Automatisch generierte Beschreibung">
            <a:extLst>
              <a:ext uri="{FF2B5EF4-FFF2-40B4-BE49-F238E27FC236}">
                <a16:creationId xmlns:a16="http://schemas.microsoft.com/office/drawing/2014/main" id="{17E7E54C-8C5C-36FA-3E9A-AAC96FA1E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342" y="2213412"/>
            <a:ext cx="5007203" cy="10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4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/>
              <a:t>Set: imageHashSet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4" y="3215468"/>
            <a:ext cx="3043550" cy="486364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Genutzte Datentypen – AVL Baum</a:t>
            </a:r>
            <a:endParaRPr lang="de-DE" sz="2400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287" y="72426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8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94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1. Unser Datensatz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D55FA4E-E2E8-436A-B484-835042330D3F}"/>
              </a:ext>
            </a:extLst>
          </p:cNvPr>
          <p:cNvSpPr txBox="1"/>
          <p:nvPr/>
        </p:nvSpPr>
        <p:spPr>
          <a:xfrm>
            <a:off x="3445287" y="577528"/>
            <a:ext cx="4569777" cy="7571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Set aller Image Hashes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Dictionary aller Image </a:t>
            </a:r>
            <a:r>
              <a:rPr lang="de-DE" dirty="0" err="1"/>
              <a:t>Paths</a:t>
            </a:r>
            <a:r>
              <a:rPr lang="de-DE" dirty="0"/>
              <a:t> mit Hashes als </a:t>
            </a:r>
            <a:r>
              <a:rPr lang="de-DE" dirty="0" err="1"/>
              <a:t>key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AVL </a:t>
            </a:r>
            <a:r>
              <a:rPr lang="de-DE" dirty="0" err="1"/>
              <a:t>Tree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B0903C-0ACD-5454-F890-CD75E3CDB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86" y="1077253"/>
            <a:ext cx="5004259" cy="5043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500C451-0F18-520C-F13B-0BBCB8AC502F}"/>
              </a:ext>
            </a:extLst>
          </p:cNvPr>
          <p:cNvSpPr txBox="1"/>
          <p:nvPr/>
        </p:nvSpPr>
        <p:spPr>
          <a:xfrm>
            <a:off x="8594607" y="493206"/>
            <a:ext cx="3218848" cy="10649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Vorteil: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Ermöglicht mit Laufzeit von </a:t>
            </a:r>
            <a:r>
              <a:rPr lang="de-DE" sz="1600" dirty="0">
                <a:sym typeface="Symbol" panose="05050102010706020507" pitchFamily="18" charset="2"/>
              </a:rPr>
              <a:t>(log n) den Image Path eines gesuchten Bildes zu ermitteln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ym typeface="Symbol" panose="05050102010706020507" pitchFamily="18" charset="2"/>
              </a:rPr>
              <a:t>Ermöglicht mehrere Pfade zu unterschiedlichen Bildern mit selben Hash zu speichern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sz="1600" dirty="0">
              <a:sym typeface="Symbol" panose="05050102010706020507" pitchFamily="18" charset="2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ym typeface="Symbol" panose="05050102010706020507" pitchFamily="18" charset="2"/>
              </a:rPr>
              <a:t>Nachteil: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im AVL-Baum kann die Hamming-Distanz nicht genutzt werden, um zu entscheiden ob in den linken oder rechten Teilbaum gegangen wird.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Relevant für </a:t>
            </a:r>
            <a:r>
              <a:rPr lang="de-DE" sz="1600" dirty="0" err="1"/>
              <a:t>get</a:t>
            </a:r>
            <a:r>
              <a:rPr lang="de-DE" sz="1600" dirty="0"/>
              <a:t>()-Methode und </a:t>
            </a:r>
            <a:r>
              <a:rPr lang="de-DE" sz="1600" dirty="0" err="1"/>
              <a:t>getMostSimilar</a:t>
            </a:r>
            <a:r>
              <a:rPr lang="de-DE" sz="1600" dirty="0"/>
              <a:t>()-Methode mit Laufzeit von </a:t>
            </a:r>
            <a:r>
              <a:rPr lang="de-DE" sz="1600" dirty="0">
                <a:sym typeface="Symbol" panose="05050102010706020507" pitchFamily="18" charset="2"/>
              </a:rPr>
              <a:t>(log n) </a:t>
            </a:r>
            <a:endParaRPr lang="de-DE" sz="16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Grafik 6" descr="Ein Bild, das Text, Katze, Screenshot enthält.&#10;&#10;Automatisch generierte Beschreibung">
            <a:extLst>
              <a:ext uri="{FF2B5EF4-FFF2-40B4-BE49-F238E27FC236}">
                <a16:creationId xmlns:a16="http://schemas.microsoft.com/office/drawing/2014/main" id="{17E7E54C-8C5C-36FA-3E9A-AAC96FA1E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342" y="2213412"/>
            <a:ext cx="5007203" cy="1004921"/>
          </a:xfrm>
          <a:prstGeom prst="rect">
            <a:avLst/>
          </a:prstGeom>
        </p:spPr>
      </p:pic>
      <p:pic>
        <p:nvPicPr>
          <p:cNvPr id="3" name="Grafik 2" descr="Ein Bild, das Text, Katze, verschieden, Screenshot enthält.&#10;&#10;Automatisch generierte Beschreibung">
            <a:extLst>
              <a:ext uri="{FF2B5EF4-FFF2-40B4-BE49-F238E27FC236}">
                <a16:creationId xmlns:a16="http://schemas.microsoft.com/office/drawing/2014/main" id="{0097DE1B-9734-8E53-6E89-7B550EF94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40" y="3773086"/>
            <a:ext cx="5005305" cy="266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7271" y="2766218"/>
            <a:ext cx="7757452" cy="1325563"/>
          </a:xfrm>
        </p:spPr>
        <p:txBody>
          <a:bodyPr>
            <a:normAutofit fontScale="90000"/>
          </a:bodyPr>
          <a:lstStyle/>
          <a:p>
            <a:r>
              <a:rPr lang="de-DE" sz="49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2. Implementation der Methoden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9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09" y="343995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33111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941</Words>
  <Application>Microsoft Office PowerPoint</Application>
  <PresentationFormat>Breitbild</PresentationFormat>
  <Paragraphs>368</Paragraphs>
  <Slides>26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Open Sans</vt:lpstr>
      <vt:lpstr>Times New Roman</vt:lpstr>
      <vt:lpstr>Office</vt:lpstr>
      <vt:lpstr>Bildersuchmaschine</vt:lpstr>
      <vt:lpstr>Gliederung</vt:lpstr>
      <vt:lpstr>Einleitung</vt:lpstr>
      <vt:lpstr>1. Datensatz und Datentypen </vt:lpstr>
      <vt:lpstr>Cats vs Dogs </vt:lpstr>
      <vt:lpstr>Genutzte Datentypen</vt:lpstr>
      <vt:lpstr>Genutzte Datentypen – Hash Dictionary</vt:lpstr>
      <vt:lpstr>Genutzte Datentypen – AVL Baum</vt:lpstr>
      <vt:lpstr>2. Implementation der Methoden </vt:lpstr>
      <vt:lpstr>get()-Methode (1) </vt:lpstr>
      <vt:lpstr>get()-Methode (log n) </vt:lpstr>
      <vt:lpstr>getMostSimilar()-Methode (log n) </vt:lpstr>
      <vt:lpstr>3. Demonstration</vt:lpstr>
      <vt:lpstr>DEMO</vt:lpstr>
      <vt:lpstr>Fragen </vt:lpstr>
      <vt:lpstr>Fragen </vt:lpstr>
      <vt:lpstr>Fragen </vt:lpstr>
      <vt:lpstr>Fragen </vt:lpstr>
      <vt:lpstr>Fragen </vt:lpstr>
      <vt:lpstr>Vielen Dank</vt:lpstr>
      <vt:lpstr>Weitere Folien</vt:lpstr>
      <vt:lpstr>get()-Methode (log n) </vt:lpstr>
      <vt:lpstr>get()-Methode (log n) </vt:lpstr>
      <vt:lpstr>get()-Methode (log n) </vt:lpstr>
      <vt:lpstr>get()-Methode (log n) </vt:lpstr>
      <vt:lpstr>Vergleich mit anderen Hashmethoden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Marcel Khan (mkhan4)</dc:creator>
  <cp:lastModifiedBy>Denitsa Ilieva (dilieva)</cp:lastModifiedBy>
  <cp:revision>131</cp:revision>
  <dcterms:created xsi:type="dcterms:W3CDTF">2021-06-15T10:11:23Z</dcterms:created>
  <dcterms:modified xsi:type="dcterms:W3CDTF">2022-12-02T10:42:22Z</dcterms:modified>
</cp:coreProperties>
</file>